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79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9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7BAA-DCEE-47FC-A1FE-9FEC930EBD8F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3E0AD-59EB-4DBC-B08E-A0D6A2BBDB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0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39 </a:t>
            </a:r>
            <a:r>
              <a:rPr lang="hr-HR" dirty="0" err="1" smtClean="0"/>
              <a:t>Sj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85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400"/>
            </a:pPr>
            <a:r>
              <a:rPr lang="hr-HR" dirty="0" err="1" smtClean="0"/>
              <a:t>Sj</a:t>
            </a:r>
            <a:r>
              <a:rPr lang="hr-HR" dirty="0" smtClean="0"/>
              <a:t> a od toga 300 parcela i 100 KM</a:t>
            </a:r>
          </a:p>
          <a:p>
            <a:pPr marL="0" indent="0">
              <a:buNone/>
            </a:pPr>
            <a:r>
              <a:rPr lang="hr-HR" dirty="0" smtClean="0"/>
              <a:t>– </a:t>
            </a:r>
            <a:r>
              <a:rPr lang="hr-HR" dirty="0" err="1" smtClean="0"/>
              <a:t>glamping</a:t>
            </a:r>
            <a:r>
              <a:rPr lang="hr-HR" dirty="0" smtClean="0"/>
              <a:t> šatori partnera su krivi navod</a:t>
            </a:r>
          </a:p>
          <a:p>
            <a:r>
              <a:rPr lang="hr-HR" dirty="0" err="1" smtClean="0"/>
              <a:t>Priosječno</a:t>
            </a:r>
            <a:r>
              <a:rPr lang="hr-HR" dirty="0" smtClean="0"/>
              <a:t> 900 osoba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1855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62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031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59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72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76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15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8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92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23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12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9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4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00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795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9D0D-657B-4418-BA5A-CC314339825E}" type="datetimeFigureOut">
              <a:rPr lang="hr-HR" smtClean="0"/>
              <a:t>21.3.2016.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76A1-BF27-4A42-81F6-325D0DB87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7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es.vidas@camping" TargetMode="External"/><Relationship Id="rId2" Type="http://schemas.openxmlformats.org/officeDocument/2006/relationships/hyperlink" Target="mailto:gabish@fthm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hyperlink" Target="mailto:josipa.bonifacic@fthm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UPUTE  ZA UNOS PODATAKA</a:t>
            </a:r>
            <a:endParaRPr lang="hr-HR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2195736" y="3863162"/>
            <a:ext cx="4762268" cy="23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6632"/>
            <a:ext cx="6958005" cy="143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620458" cy="1010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Dr.sc.Josipa Cvelić Bonifačić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3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Vježba: Broj raspoloživih </a:t>
            </a:r>
            <a:r>
              <a:rPr lang="hr-HR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smj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 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objekata 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za najam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600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Poduzetnik ima: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 bungalova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15 </a:t>
            </a:r>
            <a:r>
              <a:rPr lang="hr-HR" sz="26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glamping</a:t>
            </a: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šatora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 mobilnih kućica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 kućice na drvu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5 karavana koje iznajmljuje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 šator koji sam iznajmljuje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 apartmana koji su kategorizirani kao turistički apartmani ali ih ne vodi kao zasebne prihode i noćenja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UKUPNI KAPACITET ___________?</a:t>
            </a: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18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Raspoložive smještajne jedinice -  parcela i kamp mjesta</a:t>
            </a:r>
            <a:endParaRPr lang="hr-HR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hr-HR" sz="44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Odnosi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se na sve osnovne smještajne jedinice (parcele i kamp mjesta) </a:t>
            </a:r>
            <a:r>
              <a:rPr lang="hr-HR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bez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vlastitih smještajnih objekata za najam (pr. mobilne kućice</a:t>
            </a:r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)</a:t>
            </a:r>
          </a:p>
          <a:p>
            <a:pPr marL="0" indent="0">
              <a:buNone/>
            </a:pPr>
            <a:endParaRPr lang="hr-HR" sz="44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uključivo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 </a:t>
            </a:r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r-HR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sve</a:t>
            </a:r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one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osnovne smještajne jedinice </a:t>
            </a:r>
            <a:r>
              <a:rPr lang="hr-HR" sz="45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na kojima se nalazi </a:t>
            </a:r>
            <a:r>
              <a:rPr lang="hr-HR" sz="45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kamp </a:t>
            </a:r>
            <a:r>
              <a:rPr lang="hr-HR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oprema  partnera</a:t>
            </a:r>
            <a:r>
              <a:rPr lang="hr-HR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, tvrtki i obitelji (paušal</a:t>
            </a:r>
            <a:r>
              <a:rPr lang="hr-HR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).</a:t>
            </a:r>
          </a:p>
          <a:p>
            <a:pPr marL="0" indent="0">
              <a:buNone/>
            </a:pPr>
            <a:endParaRPr lang="hr-HR" sz="4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Ovdje se navodi </a:t>
            </a:r>
            <a:r>
              <a:rPr lang="hr-HR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ukupan broj raspoloživih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osnovnih smještajnih jedinica (parcela i kamp mjesta</a:t>
            </a:r>
            <a:r>
              <a:rPr lang="hr-HR" sz="4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) uključivo  dakle i sve jedinice </a:t>
            </a:r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 paušalom. </a:t>
            </a:r>
            <a:endParaRPr lang="hr-HR" sz="44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r-HR" sz="4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4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Tu se dakle ubrajaju i kamp mjesta odnosno neparcelirani, često zbirno označen prostor za kampiranje.  Broj kamp mjesta određuje se na način da se broj osoba koje su u protekle tri godine boravile na kamp mjestima podijeli sa 3. </a:t>
            </a:r>
            <a:endParaRPr lang="hr-H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r-HR" dirty="0">
              <a:latin typeface="Arial Rounded MT Bold" panose="020F0704030504030204" pitchFamily="34" charset="0"/>
            </a:endParaRP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2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Vježba: Broj raspoloživih </a:t>
            </a:r>
            <a:r>
              <a:rPr lang="hr-HR" sz="3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smj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 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Jedinica parcela i kamp mjesta</a:t>
            </a:r>
            <a:endParaRPr lang="hr-HR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2600" u="sng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Poduzetnik ima: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100 parcela za goste s vlastitom opremom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5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 parcela </a:t>
            </a:r>
            <a:r>
              <a:rPr lang="hr-HR" sz="2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sa MH 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partnera npr. </a:t>
            </a:r>
            <a:r>
              <a:rPr lang="hr-HR" sz="26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Sunlodge</a:t>
            </a:r>
            <a:endParaRPr lang="hr-HR" sz="26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4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 parcela sa </a:t>
            </a:r>
            <a:r>
              <a:rPr lang="hr-HR" sz="26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glamping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r-HR" sz="2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šatorima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partnera npr. </a:t>
            </a:r>
            <a:r>
              <a:rPr lang="hr-HR" sz="26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Vecanselect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 </a:t>
            </a:r>
            <a:r>
              <a:rPr lang="hr-HR" sz="2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šatora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partnera npr. </a:t>
            </a:r>
            <a:r>
              <a:rPr lang="hr-HR" sz="26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Roan</a:t>
            </a:r>
            <a:endParaRPr lang="hr-HR" sz="26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 </a:t>
            </a:r>
            <a:r>
              <a:rPr lang="hr-HR" sz="2600" dirty="0" err="1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glamping</a:t>
            </a:r>
            <a:r>
              <a:rPr lang="hr-HR" sz="26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šatora 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koje sam iznajmljuje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50 </a:t>
            </a:r>
            <a:r>
              <a:rPr lang="hr-HR" sz="2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karavana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obitelji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 </a:t>
            </a:r>
            <a:r>
              <a:rPr lang="hr-HR" sz="2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karavana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od tvrtki iz Slovenije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 </a:t>
            </a:r>
            <a:r>
              <a:rPr lang="hr-HR" sz="2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MH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od paušala obitelji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 </a:t>
            </a:r>
            <a:r>
              <a:rPr lang="hr-HR" sz="2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MH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paušala tvrtki iz Zagreba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100 kamp mjesta 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lvl="1" indent="0">
              <a:buNone/>
            </a:pP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UKUPNI KAPACITET 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___________?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Parcela?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Kamp mjesta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13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Vježba: Broj raspoloživih </a:t>
            </a:r>
            <a:r>
              <a:rPr lang="hr-HR" sz="3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smj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 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j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edinica u slučaju nerealnog broja kamp mjesta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 prethodnom primjeru broj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smj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Jedinica bio bi 300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To pretpostavlja da kamp ima u špici sezone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cca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900 gostiju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Ukoliko je u zadnje 3 godine kamp imao prosječno 1500 gostiju u špici sezone proizlazi da ima 200 kamp mjesta a ne 100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742950" lvl="2" indent="-342900">
              <a:lnSpc>
                <a:spcPct val="80000"/>
              </a:lnSpc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Prosječni broj gostiju na SJ:  1500 gostiju</a:t>
            </a:r>
          </a:p>
          <a:p>
            <a:pPr marL="742950" lvl="2" indent="-342900">
              <a:lnSpc>
                <a:spcPct val="80000"/>
              </a:lnSpc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Na parcelama i u paušalu : 300 x 3 osobe = 900 gostiju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742950" lvl="2" indent="-342900">
              <a:lnSpc>
                <a:spcPct val="80000"/>
              </a:lnSpc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1500 – 900 = 600</a:t>
            </a:r>
          </a:p>
          <a:p>
            <a:pPr marL="742950" lvl="2" indent="-342900">
              <a:lnSpc>
                <a:spcPct val="80000"/>
              </a:lnSpc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600/3 osobe = 200 kamp mjesta</a:t>
            </a:r>
          </a:p>
          <a:p>
            <a:pPr marL="742950" lvl="2" indent="-342900">
              <a:lnSpc>
                <a:spcPct val="80000"/>
              </a:lnSpc>
            </a:pPr>
            <a:endParaRPr lang="hr-HR" sz="1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742950" lvl="2" indent="-342900">
              <a:lnSpc>
                <a:spcPct val="80000"/>
              </a:lnSpc>
            </a:pPr>
            <a:endParaRPr lang="hr-HR" sz="16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742950" lvl="2" indent="-342900">
              <a:lnSpc>
                <a:spcPct val="80000"/>
              </a:lnSpc>
            </a:pPr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Poduzetnik će unijeti 300 parcela + 200 kamp mjesta = 500 SJ</a:t>
            </a:r>
            <a:endParaRPr lang="hr-HR" sz="16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9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Unos paušala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37306" r="51790" b="29645"/>
          <a:stretch/>
        </p:blipFill>
        <p:spPr bwMode="auto">
          <a:xfrm>
            <a:off x="467544" y="1412776"/>
            <a:ext cx="77768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221088"/>
            <a:ext cx="770485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Od ukupnog </a:t>
            </a:r>
            <a:r>
              <a:rPr lang="hr-HR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broja SJ 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unesite brojeve pojedinih vrsta smještajnih objekata koje zauzimaju te osnovne smještajne jedinice: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BROJ MOBILNIH KUĆICA PARTNERA/ TVRTKI / OBITELJI </a:t>
            </a:r>
            <a:endParaRPr lang="hr-HR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BROJ KARAVANA PARTNERA / TVRTKI / OBITELJI </a:t>
            </a:r>
            <a:endParaRPr lang="hr-HR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BROJ ŠATORA PARTNERA / TVRTKI  / OBITELJI  </a:t>
            </a:r>
            <a:endParaRPr lang="hr-HR" sz="20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hr-HR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5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B) UNOS MJESEČNIH PODATAKA</a:t>
            </a:r>
            <a:endParaRPr lang="hr-HR" sz="36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t="35356" r="21994" b="16300"/>
          <a:stretch/>
        </p:blipFill>
        <p:spPr bwMode="auto">
          <a:xfrm>
            <a:off x="755576" y="1628801"/>
            <a:ext cx="753702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6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</a:rPr>
              <a:t>Odabir godine/mjeseca i unos mjesečnih podataka</a:t>
            </a:r>
            <a:endParaRPr lang="hr-HR" sz="36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1027" r="59526" b="42124"/>
          <a:stretch/>
        </p:blipFill>
        <p:spPr bwMode="auto">
          <a:xfrm>
            <a:off x="539552" y="1484784"/>
            <a:ext cx="2634885" cy="418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Godina:   </a:t>
            </a:r>
          </a:p>
          <a:p>
            <a:endParaRPr lang="hr-HR" b="1" u="sng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hr-HR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Mjesec:</a:t>
            </a:r>
          </a:p>
          <a:p>
            <a:r>
              <a:rPr lang="hr-HR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hr-HR" b="1" u="sng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RADNI DANI</a:t>
            </a:r>
            <a:r>
              <a:rPr lang="hr-HR" b="1" dirty="0" smtClean="0">
                <a:latin typeface="Arial Rounded MT Bold" panose="020F0704030504030204" pitchFamily="34" charset="0"/>
              </a:rPr>
              <a:t>: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Unijeti broj otvorenih dana u mjesecu za koji se unose podaci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33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>
                <a:solidFill>
                  <a:srgbClr val="0070C0"/>
                </a:solidFill>
              </a:rPr>
              <a:t>Zauzeti </a:t>
            </a:r>
            <a:r>
              <a:rPr lang="hr-HR" sz="3600" b="1" dirty="0" smtClean="0">
                <a:solidFill>
                  <a:srgbClr val="0070C0"/>
                </a:solidFill>
              </a:rPr>
              <a:t>kapacitet – broj zauzetih smještajnih jedinica  u mjesecu</a:t>
            </a:r>
            <a:endParaRPr lang="hr-HR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31027" r="58067" b="36866"/>
          <a:stretch/>
        </p:blipFill>
        <p:spPr bwMode="auto">
          <a:xfrm>
            <a:off x="457200" y="1484784"/>
            <a:ext cx="2808514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6735" y="1225689"/>
            <a:ext cx="51845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ZAUZETI </a:t>
            </a:r>
            <a:r>
              <a:rPr lang="hr-H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VLASTITI SMJEŠTAJNI OBJEKTI ZA NAJAM (mobilne kućice i ostali objekti)</a:t>
            </a:r>
            <a:endParaRPr lang="hr-HR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Unijeti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ukupan broj zauzetih vlastitih smještajnih objekata za najam </a:t>
            </a:r>
            <a:endParaRPr lang="hr-HR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odnosno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zbroj prodanih vlastitih smještajnih objekata za najam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danima u mjesecu za koji se unose podaci.</a:t>
            </a:r>
          </a:p>
          <a:p>
            <a:r>
              <a:rPr lang="hr-H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ZAUZETE SMJEŠTAJNE JEDINICE (parcele i kamp mjesta)</a:t>
            </a:r>
            <a:endParaRPr lang="hr-HR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- Unijeti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ukupan broj zauzetih osnovnih smještajnih jedinica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(parcele i kamp mjesta) 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uključivo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 sve smještajne jedinice u paušalu.</a:t>
            </a:r>
            <a:endParaRPr lang="hr-HR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- Ključno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je da se u zauzete smještajne jedinice moraju uračunavati i paušalne smještajne jedinice za koje su potpisani ugovori bez obzira što se u njima trenutno ne nalaze gosti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75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Vježba: Broj zauzetih  </a:t>
            </a:r>
            <a:r>
              <a:rPr lang="hr-HR" sz="3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smj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. jedinica u svibnju </a:t>
            </a:r>
            <a:endParaRPr lang="hr-HR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40968"/>
              </p:ext>
            </p:extLst>
          </p:nvPr>
        </p:nvGraphicFramePr>
        <p:xfrm>
          <a:off x="611560" y="1556792"/>
          <a:ext cx="7848871" cy="4464492"/>
        </p:xfrm>
        <a:graphic>
          <a:graphicData uri="http://schemas.openxmlformats.org/drawingml/2006/table">
            <a:tbl>
              <a:tblPr/>
              <a:tblGrid>
                <a:gridCol w="2867503"/>
                <a:gridCol w="1003626"/>
                <a:gridCol w="1268319"/>
                <a:gridCol w="1176411"/>
                <a:gridCol w="1533012"/>
              </a:tblGrid>
              <a:tr h="113100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OPIS SJ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Raspoloživo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Ukupan raspoloživi kapacitet u svibnju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Ukupan zauzeti </a:t>
                      </a:r>
                      <a:r>
                        <a:rPr lang="hr-HR" sz="16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kapacit</a:t>
                      </a:r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Zauzetost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Parcele za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goste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s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vlastitom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</a:t>
                      </a:r>
                      <a:r>
                        <a:rPr lang="pl-PL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opremom</a:t>
                      </a:r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100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3.100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800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10 DANA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Parcele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sa MH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partnera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Sunlodge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1.550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1.550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97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Parcele glamping šatora partnera Vacanselect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40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1.240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1.240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Parcele šatora partnera Roan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   310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310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Karavani obiteljskog paušala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1.550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1.550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Karavani tvrtki iz Slovenije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   620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620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Mh paušal obitelji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   620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620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MH paušal tvrtki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   310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 310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31 dan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Kamp mjesta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200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   6.200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                1.000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/>
                        </a:rPr>
                        <a:t> ZAUZETE 5 DANA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UKUPNO SMJEŠTAJNIH JEDINICA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               500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                 15.500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                8.000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2751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Udio Sj paušala u ukupnom Sj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                200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i="0" u="none" strike="noStrike">
                          <a:solidFill>
                            <a:srgbClr val="FFFFFF"/>
                          </a:solidFill>
                          <a:effectLst/>
                          <a:latin typeface="Arial Rounded MT Bold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Rounded MT Bold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7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Vježba: Unos 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zauzetih smještajnih jedinica </a:t>
            </a:r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paušala i </a:t>
            </a:r>
            <a:r>
              <a:rPr lang="hr-HR" sz="3600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individualaca</a:t>
            </a:r>
            <a:endParaRPr lang="hr-HR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Primjer:  200 </a:t>
            </a:r>
            <a:r>
              <a:rPr lang="hr-HR" dirty="0" err="1" smtClean="0"/>
              <a:t>Sj</a:t>
            </a:r>
            <a:r>
              <a:rPr lang="hr-HR" dirty="0" smtClean="0"/>
              <a:t> paušala od 01.05. – 30.09.</a:t>
            </a:r>
          </a:p>
          <a:p>
            <a:endParaRPr lang="hr-H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4458"/>
              </p:ext>
            </p:extLst>
          </p:nvPr>
        </p:nvGraphicFramePr>
        <p:xfrm>
          <a:off x="440282" y="2348880"/>
          <a:ext cx="8153400" cy="3456384"/>
        </p:xfrm>
        <a:graphic>
          <a:graphicData uri="http://schemas.openxmlformats.org/drawingml/2006/table">
            <a:tbl>
              <a:tblPr/>
              <a:tblGrid>
                <a:gridCol w="10287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791244"/>
                <a:gridCol w="1456656"/>
              </a:tblGrid>
              <a:tr h="1571084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OPIS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Raspoloživi kapacitet/ Mjeseci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Ukupno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dana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dana otvorenosti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17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Paušal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zauzetih SJ paušala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dana individualci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dana pune zauzetnosti po mjesecima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33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Broj zauzetih </a:t>
                      </a:r>
                      <a:r>
                        <a:rPr lang="hr-H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Sj</a:t>
                      </a:r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hr-H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individualaca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0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24" y="339305"/>
            <a:ext cx="8229600" cy="1143000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Ulaz :</a:t>
            </a:r>
            <a:r>
              <a:rPr lang="hr-HR" sz="4000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http://www.fthm.uniri.hr</a:t>
            </a:r>
            <a:r>
              <a:rPr lang="hr-HR" u="sng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/</a:t>
            </a:r>
            <a:endParaRPr lang="hr-HR" u="sng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4509120"/>
            <a:ext cx="1224136" cy="936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t="5186" r="19608" b="9306"/>
          <a:stretch/>
        </p:blipFill>
        <p:spPr bwMode="auto">
          <a:xfrm>
            <a:off x="1008212" y="1700808"/>
            <a:ext cx="7344816" cy="406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1161"/>
          <a:stretch/>
        </p:blipFill>
        <p:spPr bwMode="auto">
          <a:xfrm>
            <a:off x="1187624" y="5420923"/>
            <a:ext cx="120798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8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</a:rPr>
              <a:t>Dolasci i noćenja - mjesečno</a:t>
            </a:r>
            <a:endParaRPr lang="hr-HR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DOLAZAKA u VLASTITE SMJEŠTAJNE OBJEKTE  ZA NAJAM (mobilne kućice i ostali objekti)</a:t>
            </a:r>
          </a:p>
          <a:p>
            <a:pPr marL="0" indent="0">
              <a:buNone/>
            </a:pP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DOLAZAKA  na SMJEŠTAJNE JEDINICE (parcele i kamp mjesta)</a:t>
            </a:r>
          </a:p>
          <a:p>
            <a:pPr marL="0" indent="0">
              <a:buNone/>
            </a:pP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NOĆENJA u VLASTITIM  SMJEŠTAJNIM OBJEKTIMA  ZA NAJAM (mobilne kućice i ostali objekti)</a:t>
            </a:r>
          </a:p>
          <a:p>
            <a:pPr marL="0" indent="0">
              <a:buNone/>
            </a:pP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NOĆENJA na SMJEŠTAJNIM JEDINICAMA (parcele i kamp mjesta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6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</a:rPr>
              <a:t>Prihodi smještaja - mjesečno</a:t>
            </a:r>
            <a:endParaRPr lang="hr-HR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sz="2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PRIHOD OD VLASTITIH SMJEŠTAJNIH OBJEKATA ZA NAJAM</a:t>
            </a: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Obuhvaća</a:t>
            </a:r>
            <a:r>
              <a:rPr lang="hr-HR" sz="2200" b="1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čiste prihode</a:t>
            </a:r>
            <a:r>
              <a:rPr lang="hr-HR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od prodaje vlastitih smještajnih objekata za najam kao što su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mobilne kućice, šatori i sl. </a:t>
            </a:r>
            <a:endParaRPr lang="hr-HR" sz="2200" b="1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hr-HR" sz="2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ubrajaju</a:t>
            </a:r>
            <a:r>
              <a:rPr lang="hr-HR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prihodi od prodaje 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ostalih recepcijskih usluga 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(npr. čišćenje, 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posteljina, plinske boce 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 sl.).</a:t>
            </a:r>
          </a:p>
          <a:p>
            <a:r>
              <a:rPr lang="hr-HR" sz="2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PRIHOD OD SMJEŠTAJNIH JEDINICA </a:t>
            </a: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Obuhvaća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čiste prihode </a:t>
            </a:r>
            <a:r>
              <a:rPr lang="hr-HR" sz="2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od prodaje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parcela i kamp mjesta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bez vlastitih smještajnih objekata za najam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,</a:t>
            </a:r>
          </a:p>
          <a:p>
            <a:pPr lvl="1"/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Ne ubrajaju se prihodi prodaje ostalih recepcijskih usluga (npr. sef, kućni ljubimci, </a:t>
            </a:r>
            <a:r>
              <a:rPr lang="hr-HR" sz="22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trailer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i dr. </a:t>
            </a:r>
          </a:p>
          <a:p>
            <a:pPr lvl="1"/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 ove prihode </a:t>
            </a:r>
            <a:r>
              <a:rPr lang="hr-HR" sz="22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uključuje se  i ukupni prihod </a:t>
            </a:r>
            <a:r>
              <a:rPr lang="hr-HR" sz="2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paušala</a:t>
            </a:r>
            <a:r>
              <a:rPr lang="hr-HR" sz="2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hr-HR" sz="2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na osnovnim smještajnim 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jedinicama </a:t>
            </a:r>
            <a:r>
              <a:rPr lang="hr-HR" sz="22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razgraničen mjesečno</a:t>
            </a:r>
            <a:r>
              <a:rPr lang="hr-HR" sz="2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 </a:t>
            </a:r>
            <a:endParaRPr lang="hr-HR" sz="2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933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Razgraničenje prihoda paušala:</a:t>
            </a:r>
            <a:br>
              <a:rPr lang="hr-HR" sz="3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hr-HR" sz="27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Formula: Prihod od paušala /brojem dana ugovora X broj dana u mjesecu</a:t>
            </a:r>
            <a:endParaRPr lang="hr-HR" sz="27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sz="4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Prihod od paušala potrebno je </a:t>
            </a:r>
            <a:r>
              <a:rPr lang="hr-HR" sz="4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razgraničiti  </a:t>
            </a:r>
            <a:r>
              <a:rPr lang="hr-HR" sz="4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bez obzira na vrijeme njihove naplate. </a:t>
            </a:r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4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Sustavi koji automatski razgraničavaju prihode tko se i unose.</a:t>
            </a:r>
          </a:p>
          <a:p>
            <a:r>
              <a:rPr lang="hr-HR" sz="4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Ručni obračun prihoda od paušala:</a:t>
            </a:r>
          </a:p>
          <a:p>
            <a:r>
              <a:rPr lang="hr-HR" sz="4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Formula: Prihod od paušala /brojem dana ugovora X broj dana u mjesecu</a:t>
            </a:r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r-HR" sz="4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hr-HR" sz="4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r-HR" sz="42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42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Prihode </a:t>
            </a:r>
            <a:r>
              <a:rPr lang="hr-HR" sz="4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koji se ostvare od zimovanja molimo da unesete jednom godišnje i to u 12. mjesec. </a:t>
            </a:r>
          </a:p>
          <a:p>
            <a:r>
              <a:rPr lang="hr-HR" sz="4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Ostali prihodi ostvareni od SJ za koje postoje ugovori o paušalu kao što su primjerice </a:t>
            </a:r>
            <a:r>
              <a:rPr lang="hr-HR" sz="42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trailer</a:t>
            </a:r>
            <a:r>
              <a:rPr lang="hr-HR" sz="4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ili vez u moru ili prihod od dodatnih osoba, svi ti prihodi su ostali prihodi smještaja te se evidentiraju u dnevnim prihodima prema korištenju pa ih zasigurno imate već u mjesečnom zbroju prihoda iz vaših sustava.</a:t>
            </a:r>
          </a:p>
          <a:p>
            <a:endParaRPr lang="hr-H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24754"/>
              </p:ext>
            </p:extLst>
          </p:nvPr>
        </p:nvGraphicFramePr>
        <p:xfrm>
          <a:off x="899595" y="2819380"/>
          <a:ext cx="7848871" cy="2049780"/>
        </p:xfrm>
        <a:graphic>
          <a:graphicData uri="http://schemas.openxmlformats.org/drawingml/2006/table">
            <a:tbl>
              <a:tblPr/>
              <a:tblGrid>
                <a:gridCol w="1026586"/>
                <a:gridCol w="440492"/>
                <a:gridCol w="586832"/>
                <a:gridCol w="660185"/>
                <a:gridCol w="660185"/>
                <a:gridCol w="733539"/>
                <a:gridCol w="660185"/>
                <a:gridCol w="660185"/>
                <a:gridCol w="733539"/>
                <a:gridCol w="1687143"/>
              </a:tblGrid>
              <a:tr h="192945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MJESECI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Ukupno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5516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Broj dana otvorenosti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Broj dana otvorenosti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88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Broj zauzetih smještajnih jedinica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Broj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zauzetih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SJ za 1 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paušal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23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Mjesečni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prihod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: 15.000/153*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broj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 dana u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mjesecu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3.039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   2.941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   3.039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   3.039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           2.941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        15.000 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Razgraničeni mjesečni prihod 1 paušala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29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Pomo</a:t>
            </a:r>
            <a:r>
              <a:rPr lang="hr-HR" sz="3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ć</a:t>
            </a:r>
            <a:r>
              <a:rPr lang="hr-HR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err="1">
                <a:latin typeface="Arial Rounded MT Bold" panose="020F0704030504030204" pitchFamily="34" charset="0"/>
              </a:rPr>
              <a:t>Gabi</a:t>
            </a:r>
            <a:r>
              <a:rPr lang="hr-HR" sz="2400" dirty="0">
                <a:latin typeface="Arial Rounded MT Bold" panose="020F0704030504030204" pitchFamily="34" charset="0"/>
              </a:rPr>
              <a:t> </a:t>
            </a:r>
            <a:r>
              <a:rPr lang="hr-HR" sz="2400" dirty="0" err="1">
                <a:latin typeface="Arial Rounded MT Bold" panose="020F0704030504030204" pitchFamily="34" charset="0"/>
              </a:rPr>
              <a:t>Stroligo</a:t>
            </a:r>
            <a:r>
              <a:rPr lang="hr-HR" sz="2400" dirty="0">
                <a:latin typeface="Arial Rounded MT Bold" panose="020F0704030504030204" pitchFamily="34" charset="0"/>
              </a:rPr>
              <a:t> Herceg na mail </a:t>
            </a:r>
            <a:r>
              <a:rPr lang="hr-HR" sz="2400" u="sng" dirty="0" err="1">
                <a:latin typeface="Arial Rounded MT Bold" panose="020F0704030504030204" pitchFamily="34" charset="0"/>
                <a:hlinkClick r:id="rId2"/>
              </a:rPr>
              <a:t>gabish</a:t>
            </a:r>
            <a:r>
              <a:rPr lang="hr-HR" sz="2400" u="sng" dirty="0">
                <a:latin typeface="Arial Rounded MT Bold" panose="020F0704030504030204" pitchFamily="34" charset="0"/>
                <a:hlinkClick r:id="rId2"/>
              </a:rPr>
              <a:t>@</a:t>
            </a:r>
            <a:r>
              <a:rPr lang="hr-HR" sz="2400" u="sng" dirty="0" err="1">
                <a:latin typeface="Arial Rounded MT Bold" panose="020F0704030504030204" pitchFamily="34" charset="0"/>
                <a:hlinkClick r:id="rId2"/>
              </a:rPr>
              <a:t>fthm.hr</a:t>
            </a:r>
            <a:r>
              <a:rPr lang="hr-HR" sz="2400" dirty="0">
                <a:latin typeface="Arial Rounded MT Bold" panose="020F0704030504030204" pitchFamily="34" charset="0"/>
              </a:rPr>
              <a:t> ili na </a:t>
            </a:r>
            <a:r>
              <a:rPr lang="hr-HR" sz="2400" dirty="0" err="1">
                <a:latin typeface="Arial Rounded MT Bold" panose="020F0704030504030204" pitchFamily="34" charset="0"/>
              </a:rPr>
              <a:t>tel</a:t>
            </a:r>
            <a:r>
              <a:rPr lang="hr-HR" sz="2400" dirty="0">
                <a:latin typeface="Arial Rounded MT Bold" panose="020F0704030504030204" pitchFamily="34" charset="0"/>
              </a:rPr>
              <a:t> 051294686 </a:t>
            </a:r>
            <a:endParaRPr lang="hr-HR" sz="2400" dirty="0" smtClean="0">
              <a:latin typeface="Arial Rounded MT Bold" panose="020F0704030504030204" pitchFamily="34" charset="0"/>
            </a:endParaRPr>
          </a:p>
          <a:p>
            <a:r>
              <a:rPr lang="hr-HR" sz="2400" dirty="0" smtClean="0">
                <a:latin typeface="Arial Rounded MT Bold" panose="020F0704030504030204" pitchFamily="34" charset="0"/>
              </a:rPr>
              <a:t> </a:t>
            </a:r>
            <a:r>
              <a:rPr lang="hr-HR" sz="2400" dirty="0">
                <a:latin typeface="Arial Rounded MT Bold" panose="020F0704030504030204" pitchFamily="34" charset="0"/>
              </a:rPr>
              <a:t>Ines </a:t>
            </a:r>
            <a:r>
              <a:rPr lang="hr-HR" sz="2400" dirty="0" err="1">
                <a:latin typeface="Arial Rounded MT Bold" panose="020F0704030504030204" pitchFamily="34" charset="0"/>
              </a:rPr>
              <a:t>Vidas</a:t>
            </a:r>
            <a:r>
              <a:rPr lang="hr-HR" sz="2400" dirty="0">
                <a:latin typeface="Arial Rounded MT Bold" panose="020F0704030504030204" pitchFamily="34" charset="0"/>
              </a:rPr>
              <a:t> na mail </a:t>
            </a:r>
            <a:r>
              <a:rPr lang="hr-HR" sz="2400" u="sng" dirty="0" err="1">
                <a:latin typeface="Arial Rounded MT Bold" panose="020F0704030504030204" pitchFamily="34" charset="0"/>
                <a:hlinkClick r:id="rId3"/>
              </a:rPr>
              <a:t>ines.vidas</a:t>
            </a:r>
            <a:r>
              <a:rPr lang="hr-HR" sz="2400" u="sng" dirty="0">
                <a:latin typeface="Arial Rounded MT Bold" panose="020F0704030504030204" pitchFamily="34" charset="0"/>
                <a:hlinkClick r:id="rId3"/>
              </a:rPr>
              <a:t>@</a:t>
            </a:r>
            <a:r>
              <a:rPr lang="hr-HR" sz="2400" u="sng" dirty="0" err="1">
                <a:latin typeface="Arial Rounded MT Bold" panose="020F0704030504030204" pitchFamily="34" charset="0"/>
                <a:hlinkClick r:id="rId3"/>
              </a:rPr>
              <a:t>camping</a:t>
            </a:r>
            <a:r>
              <a:rPr lang="hr-HR" sz="2400" u="sng" dirty="0" err="1">
                <a:latin typeface="Arial Rounded MT Bold" panose="020F0704030504030204" pitchFamily="34" charset="0"/>
              </a:rPr>
              <a:t>.hr</a:t>
            </a:r>
            <a:r>
              <a:rPr lang="hr-HR" sz="2400" dirty="0">
                <a:latin typeface="Arial Rounded MT Bold" panose="020F0704030504030204" pitchFamily="34" charset="0"/>
              </a:rPr>
              <a:t>  ili na </a:t>
            </a:r>
            <a:r>
              <a:rPr lang="hr-HR" sz="2400" dirty="0" err="1">
                <a:latin typeface="Arial Rounded MT Bold" panose="020F0704030504030204" pitchFamily="34" charset="0"/>
              </a:rPr>
              <a:t>tel</a:t>
            </a:r>
            <a:r>
              <a:rPr lang="hr-HR" sz="2400" dirty="0">
                <a:latin typeface="Arial Rounded MT Bold" panose="020F0704030504030204" pitchFamily="34" charset="0"/>
              </a:rPr>
              <a:t> 052451324. </a:t>
            </a:r>
            <a:endParaRPr lang="hr-HR" sz="2400" dirty="0" smtClean="0">
              <a:latin typeface="Arial Rounded MT Bold" panose="020F0704030504030204" pitchFamily="34" charset="0"/>
            </a:endParaRPr>
          </a:p>
          <a:p>
            <a:r>
              <a:rPr lang="hr-HR" sz="2400" dirty="0" smtClean="0">
                <a:latin typeface="Arial Rounded MT Bold" panose="020F0704030504030204" pitchFamily="34" charset="0"/>
              </a:rPr>
              <a:t>Josipa Cvelić-Bonifačić, </a:t>
            </a:r>
            <a:r>
              <a:rPr lang="hr-HR" sz="2400" dirty="0" err="1" smtClean="0">
                <a:latin typeface="Arial Rounded MT Bold" panose="020F0704030504030204" pitchFamily="34" charset="0"/>
                <a:hlinkClick r:id="rId4"/>
              </a:rPr>
              <a:t>josipa.bonifacic</a:t>
            </a:r>
            <a:r>
              <a:rPr lang="hr-HR" sz="2400" dirty="0" smtClean="0">
                <a:latin typeface="Arial Rounded MT Bold" panose="020F0704030504030204" pitchFamily="34" charset="0"/>
                <a:hlinkClick r:id="rId4"/>
              </a:rPr>
              <a:t>@</a:t>
            </a:r>
            <a:r>
              <a:rPr lang="hr-HR" sz="2400" dirty="0" err="1" smtClean="0">
                <a:latin typeface="Arial Rounded MT Bold" panose="020F0704030504030204" pitchFamily="34" charset="0"/>
                <a:hlinkClick r:id="rId4"/>
              </a:rPr>
              <a:t>fthm.hr</a:t>
            </a:r>
            <a:r>
              <a:rPr lang="hr-HR" sz="2400" dirty="0" smtClean="0">
                <a:latin typeface="Arial Rounded MT Bold" panose="020F0704030504030204" pitchFamily="34" charset="0"/>
              </a:rPr>
              <a:t> ili 098442877</a:t>
            </a:r>
            <a:endParaRPr lang="hr-HR" sz="2400" dirty="0">
              <a:latin typeface="Arial Rounded MT Bold" panose="020F0704030504030204" pitchFamily="34" charset="0"/>
            </a:endParaRP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4" t="54042" r="19371" b="17575"/>
          <a:stretch/>
        </p:blipFill>
        <p:spPr bwMode="auto">
          <a:xfrm>
            <a:off x="899592" y="4273403"/>
            <a:ext cx="7986192" cy="184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630932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Hvala na pažnji i sudjelovanju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!</a:t>
            </a:r>
            <a:endParaRPr lang="hr-HR" sz="24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9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ILI: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hr-HR" u="sng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http://www.hotel-benchmarking.com/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02128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7432450" cy="418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1161"/>
          <a:stretch/>
        </p:blipFill>
        <p:spPr bwMode="auto">
          <a:xfrm>
            <a:off x="3419872" y="5301208"/>
            <a:ext cx="120798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2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Klikom na </a:t>
            </a:r>
            <a:r>
              <a:rPr lang="hr-HR" sz="36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Benchmarking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otvara se: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07904" y="4242792"/>
            <a:ext cx="1584176" cy="4823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6" t="16294" r="56223" b="39710"/>
          <a:stretch/>
        </p:blipFill>
        <p:spPr bwMode="auto">
          <a:xfrm>
            <a:off x="3417837" y="1402453"/>
            <a:ext cx="2304256" cy="33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4009"/>
          <a:stretch/>
        </p:blipFill>
        <p:spPr bwMode="auto">
          <a:xfrm rot="3074424">
            <a:off x="2935463" y="3963740"/>
            <a:ext cx="1207986" cy="8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94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err="1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Logirajte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se upisom korisničkog imena i lozinke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8" t="61332" r="14824" b="6919"/>
          <a:stretch/>
        </p:blipFill>
        <p:spPr bwMode="auto">
          <a:xfrm>
            <a:off x="899592" y="2420888"/>
            <a:ext cx="7776864" cy="33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/>
            </a:r>
            <a:b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MJESEČNI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PODACI- mjesečno    </a:t>
            </a:r>
            <a:br>
              <a:rPr lang="hr-HR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GODIŠNJI PODACI – svake godine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30786" r="21995" b="17983"/>
          <a:stretch/>
        </p:blipFill>
        <p:spPr bwMode="auto">
          <a:xfrm>
            <a:off x="683568" y="2066127"/>
            <a:ext cx="7330238" cy="405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7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a) 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UNOS GODIŠNJIH PODATAKA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39204" r="21995" b="29288"/>
          <a:stretch/>
        </p:blipFill>
        <p:spPr bwMode="auto">
          <a:xfrm>
            <a:off x="401892" y="1916832"/>
            <a:ext cx="820255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19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112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A1 Raspoloživi 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kapacitet = </a:t>
            </a:r>
            <a:b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</a:b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raspoloživi vlastiti smještajni objekti za najam + raspoložive smještajne jedinice  </a:t>
            </a:r>
            <a:endParaRPr lang="hr-HR" sz="36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7" t="37306" r="18582" b="29645"/>
          <a:stretch/>
        </p:blipFill>
        <p:spPr bwMode="auto">
          <a:xfrm>
            <a:off x="2538976" y="2780927"/>
            <a:ext cx="5993464" cy="29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924944"/>
            <a:ext cx="1872208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Raspoloživi vlastiti </a:t>
            </a:r>
            <a:r>
              <a:rPr lang="hr-HR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smj</a:t>
            </a:r>
            <a:r>
              <a:rPr lang="hr-HR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 objekti za najam </a:t>
            </a:r>
            <a:endParaRPr lang="hr-HR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-1210344" y="188640"/>
            <a:ext cx="0" cy="626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95736" y="37170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4208314"/>
            <a:ext cx="1872208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Raspoložive smještajne jedinice</a:t>
            </a:r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2195736" y="4669979"/>
            <a:ext cx="864096" cy="3431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6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Raspoloživi vlastiti smještajni kapaciteti za najam</a:t>
            </a:r>
            <a:r>
              <a:rPr lang="hr-HR" dirty="0" smtClean="0"/>
              <a:t>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vlastitih smještajnih objekata 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za </a:t>
            </a:r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najam = koje kamp sam iznajmljuje:</a:t>
            </a:r>
          </a:p>
          <a:p>
            <a:pPr marL="0" indent="0">
              <a:buNone/>
            </a:pP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	</a:t>
            </a:r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- </a:t>
            </a: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Uključuje ukupan zbroj mobilnih kućica</a:t>
            </a:r>
          </a:p>
          <a:p>
            <a:pPr lvl="2"/>
            <a:r>
              <a:rPr lang="hr-HR" sz="2600" dirty="0" err="1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Glamping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šatora i</a:t>
            </a:r>
          </a:p>
          <a:p>
            <a:pPr lvl="2"/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Kućica na drvu, spavaonica ili drvenih kućica te  ostale opreme koju kamp sam iznajmljuje i koja je obuhvaćena službenom </a:t>
            </a:r>
            <a:r>
              <a:rPr lang="hr-HR" sz="26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kategorizacijom kampa kao cjeline</a:t>
            </a:r>
            <a:r>
              <a:rPr lang="hr-HR" sz="26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Predmet </a:t>
            </a:r>
            <a:r>
              <a:rPr lang="hr-HR" sz="3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benchmarkinga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kampova </a:t>
            </a:r>
            <a:r>
              <a:rPr lang="hr-HR" sz="3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nisu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apartmani, bungalovi i drugi čvrsti smještajni objekti u kampu (npr. apartmani </a:t>
            </a:r>
            <a:r>
              <a:rPr lang="hr-HR" sz="3400" dirty="0" err="1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Koversada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ili Valalta), a koji imaju zasebnu kategorizaciju. </a:t>
            </a:r>
            <a:endParaRPr lang="hr-HR" sz="3400" dirty="0" smtClean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Iznimno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, ako poduzetnik nema posebno izdvojene evidencije i prihode za tu vrstu </a:t>
            </a:r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smještaja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molimo </a:t>
            </a:r>
            <a:r>
              <a:rPr lang="hr-HR" sz="34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unijeti ukupan </a:t>
            </a:r>
            <a:r>
              <a:rPr lang="hr-HR" sz="34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broj vlastitih smještajnih objekata za najam.</a:t>
            </a:r>
          </a:p>
          <a:p>
            <a:endParaRPr lang="hr-HR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8" t="55041" r="32419" b="15195"/>
          <a:stretch/>
        </p:blipFill>
        <p:spPr bwMode="auto">
          <a:xfrm>
            <a:off x="7164288" y="6115608"/>
            <a:ext cx="1455786" cy="71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6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1285</Words>
  <Application>Microsoft Office PowerPoint</Application>
  <PresentationFormat>On-screen Show (4:3)</PresentationFormat>
  <Paragraphs>292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UPUTE  ZA UNOS PODATAKA</vt:lpstr>
      <vt:lpstr>Ulaz :http://www.fthm.uniri.hr/</vt:lpstr>
      <vt:lpstr>ILI: http://www.hotel-benchmarking.com/</vt:lpstr>
      <vt:lpstr>Klikom na Benchmarking otvara se:</vt:lpstr>
      <vt:lpstr>Logirajte se upisom korisničkog imena i lozinke</vt:lpstr>
      <vt:lpstr> MJESEČNI PODACI- mjesečno     GODIŠNJI PODACI – svake godine</vt:lpstr>
      <vt:lpstr>a) UNOS GODIŠNJIH PODATAKA</vt:lpstr>
      <vt:lpstr>A1 Raspoloživi kapacitet =  raspoloživi vlastiti smještajni objekti za najam + raspoložive smještajne jedinice  </vt:lpstr>
      <vt:lpstr>Raspoloživi vlastiti smještajni kapaciteti za najam: </vt:lpstr>
      <vt:lpstr>Vježba: Broj raspoloživih smj. objekata za najam</vt:lpstr>
      <vt:lpstr>Raspoložive smještajne jedinice -  parcela i kamp mjesta</vt:lpstr>
      <vt:lpstr>Vježba: Broj raspoloživih smj. Jedinica parcela i kamp mjesta</vt:lpstr>
      <vt:lpstr>Vježba: Broj raspoloživih smj. jedinica u slučaju nerealnog broja kamp mjesta</vt:lpstr>
      <vt:lpstr>Unos paušala</vt:lpstr>
      <vt:lpstr>B) UNOS MJESEČNIH PODATAKA</vt:lpstr>
      <vt:lpstr>Odabir godine/mjeseca i unos mjesečnih podataka</vt:lpstr>
      <vt:lpstr>Zauzeti kapacitet – broj zauzetih smještajnih jedinica  u mjesecu</vt:lpstr>
      <vt:lpstr>Vježba: Broj zauzetih  smj. jedinica u svibnju </vt:lpstr>
      <vt:lpstr>Vježba: Unos zauzetih smještajnih jedinica paušala i individualaca</vt:lpstr>
      <vt:lpstr>Dolasci i noćenja - mjesečno</vt:lpstr>
      <vt:lpstr>Prihodi smještaja - mjesečno</vt:lpstr>
      <vt:lpstr>Razgraničenje prihoda paušala: Formula: Prihod od paušala /brojem dana ugovora X broj dana u mjesecu</vt:lpstr>
      <vt:lpstr>Pomoć???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</dc:title>
  <dc:creator>Josipa Cvelić Bonifačić</dc:creator>
  <cp:lastModifiedBy>Gabi</cp:lastModifiedBy>
  <cp:revision>17</cp:revision>
  <dcterms:created xsi:type="dcterms:W3CDTF">2016-03-13T07:03:45Z</dcterms:created>
  <dcterms:modified xsi:type="dcterms:W3CDTF">2016-03-21T17:24:36Z</dcterms:modified>
</cp:coreProperties>
</file>