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364" r:id="rId2"/>
    <p:sldId id="336" r:id="rId3"/>
    <p:sldId id="361" r:id="rId4"/>
    <p:sldId id="326" r:id="rId5"/>
    <p:sldId id="302" r:id="rId6"/>
    <p:sldId id="340" r:id="rId7"/>
    <p:sldId id="341" r:id="rId8"/>
    <p:sldId id="305" r:id="rId9"/>
    <p:sldId id="342" r:id="rId10"/>
    <p:sldId id="343" r:id="rId11"/>
    <p:sldId id="362" r:id="rId12"/>
    <p:sldId id="308" r:id="rId13"/>
    <p:sldId id="344" r:id="rId14"/>
    <p:sldId id="363" r:id="rId15"/>
    <p:sldId id="346" r:id="rId16"/>
    <p:sldId id="311" r:id="rId17"/>
    <p:sldId id="347" r:id="rId18"/>
    <p:sldId id="348" r:id="rId19"/>
    <p:sldId id="349" r:id="rId20"/>
    <p:sldId id="314" r:id="rId21"/>
    <p:sldId id="353" r:id="rId22"/>
    <p:sldId id="354" r:id="rId23"/>
    <p:sldId id="355" r:id="rId24"/>
    <p:sldId id="317" r:id="rId25"/>
    <p:sldId id="356" r:id="rId26"/>
    <p:sldId id="357" r:id="rId27"/>
    <p:sldId id="358" r:id="rId28"/>
    <p:sldId id="329" r:id="rId29"/>
    <p:sldId id="330" r:id="rId30"/>
    <p:sldId id="334" r:id="rId31"/>
    <p:sldId id="352" r:id="rId32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4"/>
    <p:restoredTop sz="94671"/>
  </p:normalViewPr>
  <p:slideViewPr>
    <p:cSldViewPr>
      <p:cViewPr>
        <p:scale>
          <a:sx n="76" d="100"/>
          <a:sy n="76" d="100"/>
        </p:scale>
        <p:origin x="-136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ocalhost\var\folders\q3\71nc6_9n2rbdrmn336klt3880000gn\T\com.microsoft.Outlook\Outlook%20Temp\Izvjes&#780;taj%20HTZ_Hrvatska%2001-09%202016%20BMK%20za%20Kongres%20Kampova%5b1%5d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ocalhost\var\folders\q3\71nc6_9n2rbdrmn336klt3880000gn\T\com.microsoft.Outlook\Outlook%20Temp\Izvjes&#780;taj%20HTZ_Hrvatska%2001-09%202016%20BMK%20za%20Kongres%20Kampova%5b1%5d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localhost\var\folders\q3\71nc6_9n2rbdrmn336klt3880000gn\T\com.microsoft.Outlook\Outlook%20Temp\Izvjes&#780;taj%20HTZ_Hrvatska%2001-09%202016%20BMK%20za%20Kongres%20Kampova%5b1%5d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localhost\var\folders\q3\71nc6_9n2rbdrmn336klt3880000gn\T\com.microsoft.Outlook\Outlook%20Temp\Izvjes&#780;taj%20HTZ_Hrvatska%2001-09%202016%20BMK%20za%20Kongres%20Kampova%5b1%5d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localhost\var\folders\q3\71nc6_9n2rbdrmn336klt3880000gn\T\com.microsoft.Outlook\Outlook%20Temp\Izvjes&#780;taj%20HTZ_Hrvatska%2001-09%202016%20BMK%20za%20Kongres%20Kampova%5b1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KAMP - prosječna iskorištenost po mjesecima 2016. - (%)</a:t>
            </a:r>
          </a:p>
        </c:rich>
      </c:tx>
      <c:layout/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103018372703399"/>
          <c:y val="0.10232648002333"/>
          <c:w val="0.70070197389709798"/>
          <c:h val="0.781693642461358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 KAMP'!$B$5</c:f>
              <c:strCache>
                <c:ptCount val="1"/>
                <c:pt idx="0">
                  <c:v>Dalmacija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KAMP'!$C$4:$H$4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KAMP'!$C$5:$H$5</c:f>
              <c:numCache>
                <c:formatCode>0.00%</c:formatCode>
                <c:ptCount val="6"/>
                <c:pt idx="1">
                  <c:v>7.4160768295762E-2</c:v>
                </c:pt>
                <c:pt idx="2">
                  <c:v>0.25629443218838899</c:v>
                </c:pt>
                <c:pt idx="3">
                  <c:v>0.64207036550584695</c:v>
                </c:pt>
                <c:pt idx="4">
                  <c:v>0.77618252063392301</c:v>
                </c:pt>
                <c:pt idx="5">
                  <c:v>0.3465681614526</c:v>
                </c:pt>
              </c:numCache>
            </c:numRef>
          </c:val>
        </c:ser>
        <c:ser>
          <c:idx val="1"/>
          <c:order val="1"/>
          <c:tx>
            <c:strRef>
              <c:f>'graf KAMP'!$B$6</c:f>
              <c:strCache>
                <c:ptCount val="1"/>
                <c:pt idx="0">
                  <c:v>Istra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KAMP'!$C$4:$H$4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KAMP'!$C$6:$H$6</c:f>
              <c:numCache>
                <c:formatCode>0.00%</c:formatCode>
                <c:ptCount val="6"/>
                <c:pt idx="0">
                  <c:v>0.18501027433172701</c:v>
                </c:pt>
                <c:pt idx="1">
                  <c:v>0.33064820907780401</c:v>
                </c:pt>
                <c:pt idx="2">
                  <c:v>0.50195072191165502</c:v>
                </c:pt>
                <c:pt idx="3">
                  <c:v>0.76776264385167103</c:v>
                </c:pt>
                <c:pt idx="4">
                  <c:v>0.90268384437279703</c:v>
                </c:pt>
                <c:pt idx="5">
                  <c:v>0.57746812850437901</c:v>
                </c:pt>
              </c:numCache>
            </c:numRef>
          </c:val>
        </c:ser>
        <c:ser>
          <c:idx val="2"/>
          <c:order val="2"/>
          <c:tx>
            <c:strRef>
              <c:f>'graf KAMP'!$B$7</c:f>
              <c:strCache>
                <c:ptCount val="1"/>
                <c:pt idx="0">
                  <c:v>Kontinent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KAMP'!$C$4:$H$4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KAMP'!$C$7:$H$7</c:f>
              <c:numCache>
                <c:formatCode>0.00%</c:formatCode>
                <c:ptCount val="6"/>
                <c:pt idx="0">
                  <c:v>0.107375481203744</c:v>
                </c:pt>
                <c:pt idx="1">
                  <c:v>0.44968891955609203</c:v>
                </c:pt>
                <c:pt idx="2">
                  <c:v>0.58844358618868398</c:v>
                </c:pt>
                <c:pt idx="3">
                  <c:v>1.0087092301893099</c:v>
                </c:pt>
                <c:pt idx="4">
                  <c:v>1.0057088276822601</c:v>
                </c:pt>
                <c:pt idx="5">
                  <c:v>0.55469089588697396</c:v>
                </c:pt>
              </c:numCache>
            </c:numRef>
          </c:val>
        </c:ser>
        <c:ser>
          <c:idx val="3"/>
          <c:order val="3"/>
          <c:tx>
            <c:strRef>
              <c:f>'graf KAMP'!$B$8</c:f>
              <c:strCache>
                <c:ptCount val="1"/>
                <c:pt idx="0">
                  <c:v>Kvarner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KAMP'!$C$4:$H$4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KAMP'!$C$8:$H$8</c:f>
              <c:numCache>
                <c:formatCode>0.00%</c:formatCode>
                <c:ptCount val="6"/>
                <c:pt idx="0">
                  <c:v>0.227729508969161</c:v>
                </c:pt>
                <c:pt idx="1">
                  <c:v>0.32528099551789502</c:v>
                </c:pt>
                <c:pt idx="2">
                  <c:v>0.509725535312466</c:v>
                </c:pt>
                <c:pt idx="3">
                  <c:v>0.774507690026218</c:v>
                </c:pt>
                <c:pt idx="4">
                  <c:v>0.86005354905380604</c:v>
                </c:pt>
                <c:pt idx="5">
                  <c:v>0.54995177382945304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310016"/>
        <c:axId val="115459776"/>
      </c:barChart>
      <c:catAx>
        <c:axId val="11631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5459776"/>
        <c:crosses val="autoZero"/>
        <c:auto val="1"/>
        <c:lblAlgn val="ctr"/>
        <c:lblOffset val="100"/>
        <c:noMultiLvlLbl val="0"/>
      </c:catAx>
      <c:valAx>
        <c:axId val="115459776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6310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5320155351489901"/>
          <c:y val="0.29975148251710998"/>
          <c:w val="0.12843457610478301"/>
          <c:h val="0.188636708825421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KAMP - RevPAR po mjesecima 2016.  - u kn</a:t>
            </a:r>
          </a:p>
        </c:rich>
      </c:tx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103018372703399"/>
          <c:y val="0.10232648002333"/>
          <c:w val="0.70070197389709798"/>
          <c:h val="0.781693642461358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 KAMP'!$B$133</c:f>
              <c:strCache>
                <c:ptCount val="1"/>
                <c:pt idx="0">
                  <c:v>Dalmacija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KAMP'!$C$132:$H$132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KAMP'!$C$133:$H$133</c:f>
              <c:numCache>
                <c:formatCode>#0.00</c:formatCode>
                <c:ptCount val="6"/>
                <c:pt idx="1">
                  <c:v>19.276195263882389</c:v>
                </c:pt>
                <c:pt idx="2">
                  <c:v>55.263636715181882</c:v>
                </c:pt>
                <c:pt idx="3">
                  <c:v>233.00974501589181</c:v>
                </c:pt>
                <c:pt idx="4">
                  <c:v>265.71157834943222</c:v>
                </c:pt>
                <c:pt idx="5">
                  <c:v>66.157119145921101</c:v>
                </c:pt>
              </c:numCache>
            </c:numRef>
          </c:val>
        </c:ser>
        <c:ser>
          <c:idx val="1"/>
          <c:order val="1"/>
          <c:tx>
            <c:strRef>
              <c:f>'graf KAMP'!$B$134</c:f>
              <c:strCache>
                <c:ptCount val="1"/>
                <c:pt idx="0">
                  <c:v>Istra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KAMP'!$C$132:$H$132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KAMP'!$C$134:$H$134</c:f>
              <c:numCache>
                <c:formatCode>#0.00</c:formatCode>
                <c:ptCount val="6"/>
                <c:pt idx="0">
                  <c:v>27.0625369442579</c:v>
                </c:pt>
                <c:pt idx="1">
                  <c:v>60.215856645661248</c:v>
                </c:pt>
                <c:pt idx="2">
                  <c:v>114.27859778797701</c:v>
                </c:pt>
                <c:pt idx="3">
                  <c:v>283.6559139220517</c:v>
                </c:pt>
                <c:pt idx="4">
                  <c:v>333.45192185846031</c:v>
                </c:pt>
                <c:pt idx="5">
                  <c:v>113.1054391835733</c:v>
                </c:pt>
              </c:numCache>
            </c:numRef>
          </c:val>
        </c:ser>
        <c:ser>
          <c:idx val="2"/>
          <c:order val="2"/>
          <c:tx>
            <c:strRef>
              <c:f>'graf KAMP'!$B$135</c:f>
              <c:strCache>
                <c:ptCount val="1"/>
                <c:pt idx="0">
                  <c:v>Kontinent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KAMP'!$C$132:$H$132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KAMP'!$C$135:$H$135</c:f>
              <c:numCache>
                <c:formatCode>#0.00</c:formatCode>
                <c:ptCount val="6"/>
                <c:pt idx="0">
                  <c:v>16.774604550121449</c:v>
                </c:pt>
                <c:pt idx="1">
                  <c:v>56.55211984040276</c:v>
                </c:pt>
                <c:pt idx="2">
                  <c:v>94.277604410114193</c:v>
                </c:pt>
                <c:pt idx="3">
                  <c:v>181.7391452290137</c:v>
                </c:pt>
                <c:pt idx="4">
                  <c:v>215.42505977229601</c:v>
                </c:pt>
                <c:pt idx="5">
                  <c:v>111.6674936277811</c:v>
                </c:pt>
              </c:numCache>
            </c:numRef>
          </c:val>
        </c:ser>
        <c:ser>
          <c:idx val="3"/>
          <c:order val="3"/>
          <c:tx>
            <c:strRef>
              <c:f>'graf KAMP'!$B$136</c:f>
              <c:strCache>
                <c:ptCount val="1"/>
                <c:pt idx="0">
                  <c:v>Kvarner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KAMP'!$C$132:$H$132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KAMP'!$C$136:$H$136</c:f>
              <c:numCache>
                <c:formatCode>#0.00</c:formatCode>
                <c:ptCount val="6"/>
                <c:pt idx="0">
                  <c:v>31.635701999969239</c:v>
                </c:pt>
                <c:pt idx="1">
                  <c:v>54.470738136482112</c:v>
                </c:pt>
                <c:pt idx="2">
                  <c:v>107.3923055294558</c:v>
                </c:pt>
                <c:pt idx="3">
                  <c:v>230.9059143240068</c:v>
                </c:pt>
                <c:pt idx="4">
                  <c:v>252.53874708163329</c:v>
                </c:pt>
                <c:pt idx="5">
                  <c:v>98.809533978318555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94912"/>
        <c:axId val="116133824"/>
      </c:barChart>
      <c:catAx>
        <c:axId val="136294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6133824"/>
        <c:crosses val="autoZero"/>
        <c:auto val="1"/>
        <c:lblAlgn val="ctr"/>
        <c:lblOffset val="100"/>
        <c:noMultiLvlLbl val="0"/>
      </c:catAx>
      <c:valAx>
        <c:axId val="116133824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0.0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362949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5320155351489901"/>
          <c:y val="0.29975148251710998"/>
          <c:w val="0.13638988356332199"/>
          <c:h val="0.188636708825421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KAMP - prihod smještaja po noćenju po mjesecima 2016.  - u kn</a:t>
            </a:r>
          </a:p>
        </c:rich>
      </c:tx>
      <c:layout>
        <c:manualLayout>
          <c:xMode val="edge"/>
          <c:yMode val="edge"/>
          <c:x val="0.12262189998527399"/>
          <c:y val="1.5779092702169598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103018372703399"/>
          <c:y val="0.10232648002333"/>
          <c:w val="0.70070197389709798"/>
          <c:h val="0.781693642461358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 KAMP'!$B$391</c:f>
              <c:strCache>
                <c:ptCount val="1"/>
                <c:pt idx="0">
                  <c:v>Dalmacija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KAMP'!$C$390:$H$390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KAMP'!$C$391:$H$391</c:f>
              <c:numCache>
                <c:formatCode>#0.00</c:formatCode>
                <c:ptCount val="6"/>
                <c:pt idx="1">
                  <c:v>87.100665305708645</c:v>
                </c:pt>
                <c:pt idx="2">
                  <c:v>111.3962387952861</c:v>
                </c:pt>
                <c:pt idx="3">
                  <c:v>188.97318375148399</c:v>
                </c:pt>
                <c:pt idx="4">
                  <c:v>192.9188600354808</c:v>
                </c:pt>
                <c:pt idx="5">
                  <c:v>123.4517461470803</c:v>
                </c:pt>
              </c:numCache>
            </c:numRef>
          </c:val>
        </c:ser>
        <c:ser>
          <c:idx val="1"/>
          <c:order val="1"/>
          <c:tx>
            <c:strRef>
              <c:f>'graf KAMP'!$B$392</c:f>
              <c:strCache>
                <c:ptCount val="1"/>
                <c:pt idx="0">
                  <c:v>Istra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KAMP'!$C$390:$H$390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KAMP'!$C$392:$H$392</c:f>
              <c:numCache>
                <c:formatCode>#0.00</c:formatCode>
                <c:ptCount val="6"/>
                <c:pt idx="0">
                  <c:v>135.8420425060921</c:v>
                </c:pt>
                <c:pt idx="1">
                  <c:v>113.70511506167639</c:v>
                </c:pt>
                <c:pt idx="2">
                  <c:v>111.66557210808671</c:v>
                </c:pt>
                <c:pt idx="3">
                  <c:v>121.2085720948091</c:v>
                </c:pt>
                <c:pt idx="4">
                  <c:v>117.7741723683782</c:v>
                </c:pt>
                <c:pt idx="5">
                  <c:v>96.929756178370837</c:v>
                </c:pt>
              </c:numCache>
            </c:numRef>
          </c:val>
        </c:ser>
        <c:ser>
          <c:idx val="2"/>
          <c:order val="2"/>
          <c:tx>
            <c:strRef>
              <c:f>'graf KAMP'!$B$393</c:f>
              <c:strCache>
                <c:ptCount val="1"/>
                <c:pt idx="0">
                  <c:v>Kontinent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KAMP'!$C$390:$H$390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KAMP'!$C$393:$H$393</c:f>
              <c:numCache>
                <c:formatCode>#0.00</c:formatCode>
                <c:ptCount val="6"/>
                <c:pt idx="0">
                  <c:v>101.9255127419698</c:v>
                </c:pt>
                <c:pt idx="1">
                  <c:v>79.1500533968497</c:v>
                </c:pt>
                <c:pt idx="2">
                  <c:v>75.751379377821735</c:v>
                </c:pt>
                <c:pt idx="3">
                  <c:v>83.025162181463216</c:v>
                </c:pt>
                <c:pt idx="4">
                  <c:v>81.689173171981025</c:v>
                </c:pt>
                <c:pt idx="5">
                  <c:v>102.0235083586352</c:v>
                </c:pt>
              </c:numCache>
            </c:numRef>
          </c:val>
        </c:ser>
        <c:ser>
          <c:idx val="3"/>
          <c:order val="3"/>
          <c:tx>
            <c:strRef>
              <c:f>'graf KAMP'!$B$394</c:f>
              <c:strCache>
                <c:ptCount val="1"/>
                <c:pt idx="0">
                  <c:v>Kvarner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KAMP'!$C$390:$H$390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KAMP'!$C$394:$H$394</c:f>
              <c:numCache>
                <c:formatCode>#0.00</c:formatCode>
                <c:ptCount val="6"/>
                <c:pt idx="0">
                  <c:v>154.34726196048561</c:v>
                </c:pt>
                <c:pt idx="1">
                  <c:v>115.2626169101686</c:v>
                </c:pt>
                <c:pt idx="2">
                  <c:v>97.747691494797763</c:v>
                </c:pt>
                <c:pt idx="3">
                  <c:v>91.427166537999113</c:v>
                </c:pt>
                <c:pt idx="4">
                  <c:v>92.174512096315567</c:v>
                </c:pt>
                <c:pt idx="5">
                  <c:v>87.715188745170394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37696"/>
        <c:axId val="116139712"/>
      </c:barChart>
      <c:catAx>
        <c:axId val="11663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6139712"/>
        <c:crosses val="autoZero"/>
        <c:auto val="1"/>
        <c:lblAlgn val="ctr"/>
        <c:lblOffset val="100"/>
        <c:noMultiLvlLbl val="0"/>
      </c:catAx>
      <c:valAx>
        <c:axId val="116139712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0.0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66376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5187876040867505"/>
          <c:y val="0.29975148251710998"/>
          <c:w val="0.114750783932179"/>
          <c:h val="0.188636708825421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/>
              <a:t>KAMP - FVZ po mjesecima 2016</a:t>
            </a:r>
          </a:p>
        </c:rich>
      </c:tx>
      <c:layout>
        <c:manualLayout>
          <c:xMode val="edge"/>
          <c:yMode val="edge"/>
          <c:x val="0.38202668560819297"/>
          <c:y val="1.5779092702169598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103018372703399"/>
          <c:y val="0.10232648002333"/>
          <c:w val="0.70070197389709798"/>
          <c:h val="0.781693642461358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 KAMP'!$B$521</c:f>
              <c:strCache>
                <c:ptCount val="1"/>
                <c:pt idx="0">
                  <c:v>Dalmacija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KAMP'!$C$520:$H$520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KAMP'!$C$521:$H$521</c:f>
              <c:numCache>
                <c:formatCode>#0.00</c:formatCode>
                <c:ptCount val="6"/>
                <c:pt idx="1">
                  <c:v>2.48</c:v>
                </c:pt>
                <c:pt idx="2">
                  <c:v>2.0499999999999998</c:v>
                </c:pt>
                <c:pt idx="3">
                  <c:v>2.68</c:v>
                </c:pt>
                <c:pt idx="4">
                  <c:v>2.56</c:v>
                </c:pt>
                <c:pt idx="5">
                  <c:v>2.0299999999999998</c:v>
                </c:pt>
              </c:numCache>
            </c:numRef>
          </c:val>
        </c:ser>
        <c:ser>
          <c:idx val="1"/>
          <c:order val="1"/>
          <c:tx>
            <c:strRef>
              <c:f>'graf KAMP'!$B$522</c:f>
              <c:strCache>
                <c:ptCount val="1"/>
                <c:pt idx="0">
                  <c:v>Istra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KAMP'!$C$520:$H$520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KAMP'!$C$522:$H$522</c:f>
              <c:numCache>
                <c:formatCode>#0.00</c:formatCode>
                <c:ptCount val="6"/>
                <c:pt idx="0">
                  <c:v>1.39</c:v>
                </c:pt>
                <c:pt idx="1">
                  <c:v>1.69</c:v>
                </c:pt>
                <c:pt idx="2">
                  <c:v>2.1</c:v>
                </c:pt>
                <c:pt idx="3">
                  <c:v>3.08</c:v>
                </c:pt>
                <c:pt idx="4">
                  <c:v>3.16</c:v>
                </c:pt>
                <c:pt idx="5">
                  <c:v>2.09</c:v>
                </c:pt>
              </c:numCache>
            </c:numRef>
          </c:val>
        </c:ser>
        <c:ser>
          <c:idx val="2"/>
          <c:order val="2"/>
          <c:tx>
            <c:strRef>
              <c:f>'graf KAMP'!$B$523</c:f>
              <c:strCache>
                <c:ptCount val="1"/>
                <c:pt idx="0">
                  <c:v>Kontinent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KAMP'!$C$520:$H$520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KAMP'!$C$523:$H$523</c:f>
              <c:numCache>
                <c:formatCode>#0.00</c:formatCode>
                <c:ptCount val="6"/>
                <c:pt idx="0">
                  <c:v>1.99</c:v>
                </c:pt>
                <c:pt idx="1">
                  <c:v>3.47</c:v>
                </c:pt>
                <c:pt idx="2">
                  <c:v>2.16</c:v>
                </c:pt>
                <c:pt idx="3">
                  <c:v>2.52</c:v>
                </c:pt>
                <c:pt idx="4">
                  <c:v>2.58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'graf KAMP'!$B$524</c:f>
              <c:strCache>
                <c:ptCount val="1"/>
                <c:pt idx="0">
                  <c:v>Kvarner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KAMP'!$C$520:$H$520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KAMP'!$C$524:$H$524</c:f>
              <c:numCache>
                <c:formatCode>#0.00</c:formatCode>
                <c:ptCount val="6"/>
                <c:pt idx="0">
                  <c:v>1.65</c:v>
                </c:pt>
                <c:pt idx="1">
                  <c:v>2.15</c:v>
                </c:pt>
                <c:pt idx="2">
                  <c:v>2.68</c:v>
                </c:pt>
                <c:pt idx="3">
                  <c:v>3.16</c:v>
                </c:pt>
                <c:pt idx="4">
                  <c:v>3.14</c:v>
                </c:pt>
                <c:pt idx="5">
                  <c:v>2.13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930816"/>
        <c:axId val="116145472"/>
      </c:barChart>
      <c:catAx>
        <c:axId val="13693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6145472"/>
        <c:crosses val="autoZero"/>
        <c:auto val="1"/>
        <c:lblAlgn val="ctr"/>
        <c:lblOffset val="100"/>
        <c:noMultiLvlLbl val="0"/>
      </c:catAx>
      <c:valAx>
        <c:axId val="116145472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0.0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369308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5187876040867505"/>
          <c:y val="0.29975148251710998"/>
          <c:w val="0.112523961187704"/>
          <c:h val="0.188636708825421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sz="1600"/>
              <a:t>KAMP - Prosječna dužina boravka u danima po mjesecima 2016</a:t>
            </a:r>
          </a:p>
        </c:rich>
      </c:tx>
      <c:layout>
        <c:manualLayout>
          <c:xMode val="edge"/>
          <c:yMode val="edge"/>
          <c:x val="0.175382252135975"/>
          <c:y val="5.16796347202162E-3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103018372703399"/>
          <c:y val="0.10232648002333"/>
          <c:w val="0.70070197389709798"/>
          <c:h val="0.781693642461358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'graf KAMP'!$B$648</c:f>
              <c:strCache>
                <c:ptCount val="1"/>
                <c:pt idx="0">
                  <c:v>Dalmacija</c:v>
                </c:pt>
              </c:strCache>
            </c:strRef>
          </c:tx>
          <c:spPr>
            <a:solidFill>
              <a:srgbClr val="4F81BD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KAMP'!$C$647:$H$647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KAMP'!$C$648:$H$648</c:f>
              <c:numCache>
                <c:formatCode>#0.00</c:formatCode>
                <c:ptCount val="6"/>
                <c:pt idx="1">
                  <c:v>3.96</c:v>
                </c:pt>
                <c:pt idx="2">
                  <c:v>5.57</c:v>
                </c:pt>
                <c:pt idx="3">
                  <c:v>4.9000000000000004</c:v>
                </c:pt>
                <c:pt idx="4">
                  <c:v>5.71</c:v>
                </c:pt>
                <c:pt idx="5">
                  <c:v>4.9400000000000004</c:v>
                </c:pt>
              </c:numCache>
            </c:numRef>
          </c:val>
        </c:ser>
        <c:ser>
          <c:idx val="1"/>
          <c:order val="1"/>
          <c:tx>
            <c:strRef>
              <c:f>'graf KAMP'!$B$649</c:f>
              <c:strCache>
                <c:ptCount val="1"/>
                <c:pt idx="0">
                  <c:v>Istra</c:v>
                </c:pt>
              </c:strCache>
            </c:strRef>
          </c:tx>
          <c:spPr>
            <a:solidFill>
              <a:srgbClr val="C0504D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KAMP'!$C$647:$H$647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KAMP'!$C$649:$H$649</c:f>
              <c:numCache>
                <c:formatCode>#0.00</c:formatCode>
                <c:ptCount val="6"/>
                <c:pt idx="0">
                  <c:v>3.21</c:v>
                </c:pt>
                <c:pt idx="1">
                  <c:v>5.0999999999999996</c:v>
                </c:pt>
                <c:pt idx="2">
                  <c:v>6.3199999999999994</c:v>
                </c:pt>
                <c:pt idx="3">
                  <c:v>7.22</c:v>
                </c:pt>
                <c:pt idx="4">
                  <c:v>8.16</c:v>
                </c:pt>
                <c:pt idx="5">
                  <c:v>7.31</c:v>
                </c:pt>
              </c:numCache>
            </c:numRef>
          </c:val>
        </c:ser>
        <c:ser>
          <c:idx val="2"/>
          <c:order val="2"/>
          <c:tx>
            <c:strRef>
              <c:f>'graf KAMP'!$B$650</c:f>
              <c:strCache>
                <c:ptCount val="1"/>
                <c:pt idx="0">
                  <c:v>Kontinent</c:v>
                </c:pt>
              </c:strCache>
            </c:strRef>
          </c:tx>
          <c:spPr>
            <a:solidFill>
              <a:srgbClr val="9BBB59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KAMP'!$C$647:$H$647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KAMP'!$C$650:$H$650</c:f>
              <c:numCache>
                <c:formatCode>#0.00</c:formatCode>
                <c:ptCount val="6"/>
                <c:pt idx="0">
                  <c:v>2.25</c:v>
                </c:pt>
                <c:pt idx="1">
                  <c:v>2.58</c:v>
                </c:pt>
                <c:pt idx="2">
                  <c:v>1.94</c:v>
                </c:pt>
                <c:pt idx="3">
                  <c:v>1.96</c:v>
                </c:pt>
                <c:pt idx="4">
                  <c:v>2.04</c:v>
                </c:pt>
                <c:pt idx="5">
                  <c:v>1.78</c:v>
                </c:pt>
              </c:numCache>
            </c:numRef>
          </c:val>
        </c:ser>
        <c:ser>
          <c:idx val="3"/>
          <c:order val="3"/>
          <c:tx>
            <c:strRef>
              <c:f>'graf KAMP'!$B$651</c:f>
              <c:strCache>
                <c:ptCount val="1"/>
                <c:pt idx="0">
                  <c:v>Kvarner</c:v>
                </c:pt>
              </c:strCache>
            </c:strRef>
          </c:tx>
          <c:spPr>
            <a:solidFill>
              <a:srgbClr val="8064A2"/>
            </a:solidFill>
            <a:ln w="3175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'graf KAMP'!$C$647:$H$647</c:f>
              <c:strCache>
                <c:ptCount val="6"/>
                <c:pt idx="0">
                  <c:v>travanj</c:v>
                </c:pt>
                <c:pt idx="1">
                  <c:v>svibanj</c:v>
                </c:pt>
                <c:pt idx="2">
                  <c:v>lipanj</c:v>
                </c:pt>
                <c:pt idx="3">
                  <c:v>srpanj</c:v>
                </c:pt>
                <c:pt idx="4">
                  <c:v>kolovoz</c:v>
                </c:pt>
                <c:pt idx="5">
                  <c:v>rujan</c:v>
                </c:pt>
              </c:strCache>
            </c:strRef>
          </c:cat>
          <c:val>
            <c:numRef>
              <c:f>'graf KAMP'!$C$651:$H$651</c:f>
              <c:numCache>
                <c:formatCode>#0.00</c:formatCode>
                <c:ptCount val="6"/>
                <c:pt idx="0">
                  <c:v>3.27</c:v>
                </c:pt>
                <c:pt idx="1">
                  <c:v>4.6899999999999986</c:v>
                </c:pt>
                <c:pt idx="2">
                  <c:v>5.3199999999999994</c:v>
                </c:pt>
                <c:pt idx="3">
                  <c:v>6.56</c:v>
                </c:pt>
                <c:pt idx="4">
                  <c:v>7.07</c:v>
                </c:pt>
                <c:pt idx="5">
                  <c:v>6.02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459712"/>
        <c:axId val="116257856"/>
      </c:barChart>
      <c:catAx>
        <c:axId val="137459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6257856"/>
        <c:crosses val="autoZero"/>
        <c:auto val="1"/>
        <c:lblAlgn val="ctr"/>
        <c:lblOffset val="100"/>
        <c:noMultiLvlLbl val="0"/>
      </c:catAx>
      <c:valAx>
        <c:axId val="116257856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0.0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374597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5320155351489901"/>
          <c:y val="0.29716741801265201"/>
          <c:w val="0.12313103779909"/>
          <c:h val="0.188636708825421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0.0158</cdr:x>
      <cdr:y>0.01332</cdr:y>
    </cdr:from>
    <cdr:to>
      <cdr:x>0.09461</cdr:x>
      <cdr:y>0.05971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66675"/>
          <a:ext cx="7239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100" b="1"/>
            <a:t>Graf. 1</a:t>
          </a:r>
        </a:p>
      </cdr:txBody>
    </cdr:sp>
  </cdr:relSizeAnchor>
  <cdr:relSizeAnchor xmlns:cdr="http://schemas.openxmlformats.org/drawingml/2006/chartDrawing">
    <cdr:from>
      <cdr:x>0.00844</cdr:x>
      <cdr:y>0.93394</cdr:y>
    </cdr:from>
    <cdr:to>
      <cdr:x>0.37079</cdr:x>
      <cdr:y>0.99211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1" y="4524375"/>
          <a:ext cx="3200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000"/>
            <a:t>Izvor:</a:t>
          </a:r>
          <a:r>
            <a:rPr lang="hr-HR" sz="1000" baseline="0"/>
            <a:t> FMTU - Benchmarking hrvatskog hotelijerstva</a:t>
          </a:r>
          <a:endParaRPr lang="hr-HR" sz="1000"/>
        </a:p>
      </cdr:txBody>
    </cdr:sp>
  </cdr:relSizeAnchor>
  <cdr:relSizeAnchor xmlns:cdr="http://schemas.openxmlformats.org/drawingml/2006/chartDrawing">
    <cdr:from>
      <cdr:x>0.58545</cdr:x>
      <cdr:y>0.31775</cdr:y>
    </cdr:from>
    <cdr:to>
      <cdr:x>0.67159</cdr:x>
      <cdr:y>0.39102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90432" y="1601648"/>
          <a:ext cx="77834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77%</a:t>
          </a:r>
          <a:endParaRPr lang="en-US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0.0158</cdr:x>
      <cdr:y>0.01332</cdr:y>
    </cdr:from>
    <cdr:to>
      <cdr:x>0.09461</cdr:x>
      <cdr:y>0.05971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66675"/>
          <a:ext cx="7239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100" b="1"/>
            <a:t>Graf. 7</a:t>
          </a:r>
        </a:p>
      </cdr:txBody>
    </cdr:sp>
  </cdr:relSizeAnchor>
  <cdr:relSizeAnchor xmlns:cdr="http://schemas.openxmlformats.org/drawingml/2006/chartDrawing">
    <cdr:from>
      <cdr:x>0.00869</cdr:x>
      <cdr:y>0.93394</cdr:y>
    </cdr:from>
    <cdr:to>
      <cdr:x>0.37104</cdr:x>
      <cdr:y>0.99211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1" y="4524375"/>
          <a:ext cx="3200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000"/>
            <a:t>Izvor:</a:t>
          </a:r>
          <a:r>
            <a:rPr lang="hr-HR" sz="1000" baseline="0"/>
            <a:t> FMTU - Benchmarking hrvatskog hotelijerstva</a:t>
          </a:r>
          <a:endParaRPr lang="hr-HR" sz="1000"/>
        </a:p>
      </cdr:txBody>
    </cdr:sp>
  </cdr:relSizeAnchor>
  <cdr:relSizeAnchor xmlns:cdr="http://schemas.openxmlformats.org/drawingml/2006/chartDrawing">
    <cdr:from>
      <cdr:x>0.73704</cdr:x>
      <cdr:y>0.27536</cdr:y>
    </cdr:from>
    <cdr:to>
      <cdr:x>0.82469</cdr:x>
      <cdr:y>0.3497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60231" y="1368151"/>
          <a:ext cx="7920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x-non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FF0000"/>
              </a:solidFill>
            </a:rPr>
            <a:t>333</a:t>
          </a:r>
          <a:endParaRPr lang="en-US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0.0158</cdr:x>
      <cdr:y>0.01332</cdr:y>
    </cdr:from>
    <cdr:to>
      <cdr:x>0.09411</cdr:x>
      <cdr:y>0.05971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66675"/>
          <a:ext cx="7239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100" b="1"/>
            <a:t>Graf. 10</a:t>
          </a:r>
        </a:p>
      </cdr:txBody>
    </cdr:sp>
  </cdr:relSizeAnchor>
  <cdr:relSizeAnchor xmlns:cdr="http://schemas.openxmlformats.org/drawingml/2006/chartDrawing">
    <cdr:from>
      <cdr:x>0.00844</cdr:x>
      <cdr:y>0.93394</cdr:y>
    </cdr:from>
    <cdr:to>
      <cdr:x>0.3698</cdr:x>
      <cdr:y>0.99211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1" y="4524375"/>
          <a:ext cx="3200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000"/>
            <a:t>Izvor:</a:t>
          </a:r>
          <a:r>
            <a:rPr lang="hr-HR" sz="1000" baseline="0"/>
            <a:t> FMTU - Benchmarking hrvatskog hotelijerstva</a:t>
          </a:r>
          <a:endParaRPr lang="hr-HR" sz="10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0.0158</cdr:x>
      <cdr:y>0.01332</cdr:y>
    </cdr:from>
    <cdr:to>
      <cdr:x>0.09461</cdr:x>
      <cdr:y>0.05971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66675"/>
          <a:ext cx="7239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100" b="1"/>
            <a:t>Graf. 13</a:t>
          </a:r>
        </a:p>
      </cdr:txBody>
    </cdr:sp>
  </cdr:relSizeAnchor>
  <cdr:relSizeAnchor xmlns:cdr="http://schemas.openxmlformats.org/drawingml/2006/chartDrawing">
    <cdr:from>
      <cdr:x>0.00844</cdr:x>
      <cdr:y>0.93394</cdr:y>
    </cdr:from>
    <cdr:to>
      <cdr:x>0.37054</cdr:x>
      <cdr:y>0.99211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1" y="4524375"/>
          <a:ext cx="3200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000"/>
            <a:t>Izvor:</a:t>
          </a:r>
          <a:r>
            <a:rPr lang="hr-HR" sz="1000" baseline="0"/>
            <a:t> FMTU - Benchmarking hrvatskog hotelijerstva</a:t>
          </a:r>
          <a:endParaRPr lang="hr-HR" sz="10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0.0158</cdr:x>
      <cdr:y>0.01332</cdr:y>
    </cdr:from>
    <cdr:to>
      <cdr:x>0.09411</cdr:x>
      <cdr:y>0.05603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66675"/>
          <a:ext cx="7239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100" b="1"/>
            <a:t>Graf. 16</a:t>
          </a:r>
        </a:p>
      </cdr:txBody>
    </cdr:sp>
  </cdr:relSizeAnchor>
  <cdr:relSizeAnchor xmlns:cdr="http://schemas.openxmlformats.org/drawingml/2006/chartDrawing">
    <cdr:from>
      <cdr:x>0.00844</cdr:x>
      <cdr:y>0.93394</cdr:y>
    </cdr:from>
    <cdr:to>
      <cdr:x>0.3698</cdr:x>
      <cdr:y>0.99211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1" y="4524375"/>
          <a:ext cx="3200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000"/>
            <a:t>Izvor:</a:t>
          </a:r>
          <a:r>
            <a:rPr lang="hr-HR" sz="1000" baseline="0"/>
            <a:t> FMTU - Benchmarking hrvatskog hotelijerstva</a:t>
          </a:r>
          <a:endParaRPr lang="hr-HR" sz="10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43019-8DBB-4E29-A31F-88C14C33CCB8}" type="datetimeFigureOut">
              <a:rPr lang="hr-HR" smtClean="0"/>
              <a:t>20.10.2016.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77F57-E2DC-4500-AC52-26B7FEB9D7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233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77F57-E2DC-4500-AC52-26B7FEB9D76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384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21B2-EF1E-C34D-B932-FBC1D2E5A32C}" type="datetime1">
              <a:rPr lang="hr-HR" smtClean="0"/>
              <a:t>20.10.2016.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56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8FC4-3A16-9A4A-A373-CFE5EE619308}" type="datetime1">
              <a:rPr lang="hr-HR" smtClean="0"/>
              <a:t>20.10.2016.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961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CB9C-BDCA-2240-B954-6A8481023A46}" type="datetime1">
              <a:rPr lang="hr-HR" smtClean="0"/>
              <a:t>20.10.2016.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20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16C2-A47D-2342-8EB1-D21A61EC6CC6}" type="datetime1">
              <a:rPr lang="hr-HR" smtClean="0"/>
              <a:t>20.10.2016.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288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6797-FA56-9D4B-A016-345CFEC2D932}" type="datetime1">
              <a:rPr lang="hr-HR" smtClean="0"/>
              <a:t>20.10.2016.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208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0A84-8266-024F-87DF-458D9430543B}" type="datetime1">
              <a:rPr lang="hr-HR" smtClean="0"/>
              <a:t>20.10.2016.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567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EC46-889D-5441-8A94-587ED972A342}" type="datetime1">
              <a:rPr lang="hr-HR" smtClean="0"/>
              <a:t>20.10.2016.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17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EC99-CB6E-6941-90BF-CD086DCFD5A8}" type="datetime1">
              <a:rPr lang="hr-HR" smtClean="0"/>
              <a:t>20.10.2016.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291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01F7-9CC6-8744-A9C0-7BCBB0BD0A55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451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7728-4DA6-154C-8D87-29ADF18BACF5}" type="datetime1">
              <a:rPr lang="hr-HR" smtClean="0"/>
              <a:t>20.10.2016.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68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7CEF-184F-1742-8BE0-1B043D59E0F9}" type="datetime1">
              <a:rPr lang="hr-HR" smtClean="0"/>
              <a:t>20.10.2016.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8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A435D-51A7-0349-86E4-A24C280C47F4}" type="datetime1">
              <a:rPr lang="hr-HR" smtClean="0"/>
              <a:t>20.10.2016.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89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85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88094" y="580526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TRAVANJ – RUJAN 2016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6511153"/>
            <a:ext cx="3386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Sv</a:t>
            </a:r>
            <a:r>
              <a:rPr lang="en-US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. Martin </a:t>
            </a:r>
            <a:r>
              <a:rPr lang="en-US" i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i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Muri, 19.10.2016.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335-D56E-B845-8E4C-25C5475DF406}" type="datetime1">
              <a:rPr lang="hr-HR" smtClean="0"/>
              <a:t>20.10.2016.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" y="836712"/>
            <a:ext cx="911101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E3A4-468C-C14E-B595-F3F879FEF6E5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10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6660232" y="22048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1157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980728"/>
            <a:ext cx="9252519" cy="51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948D-8866-D247-AACA-5A21B1658FA3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11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7006530" y="2209798"/>
            <a:ext cx="63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271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530" y="2517774"/>
            <a:ext cx="63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270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8464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solidFill>
                  <a:srgbClr val="008000"/>
                </a:solidFill>
                <a:effectLst/>
              </a:rPr>
              <a:t>PRIHOD PO RASPOLOŽIVOJ SMJEŠTAJNOJ JEDINICI / SMJEŠTAJNOM </a:t>
            </a:r>
            <a:r>
              <a:rPr lang="hr-HR" sz="3200" dirty="0" smtClean="0">
                <a:solidFill>
                  <a:srgbClr val="008000"/>
                </a:solidFill>
                <a:effectLst/>
              </a:rPr>
              <a:t>OBJEKTU</a:t>
            </a:r>
            <a:r>
              <a:rPr lang="ta-IN" sz="3200" dirty="0" smtClean="0">
                <a:solidFill>
                  <a:srgbClr val="008000"/>
                </a:solidFill>
                <a:effectLst/>
              </a:rPr>
              <a:t> </a:t>
            </a:r>
            <a:r>
              <a:rPr lang="hr-HR" sz="3200" dirty="0" smtClean="0">
                <a:solidFill>
                  <a:srgbClr val="008000"/>
                </a:solidFill>
                <a:effectLst/>
              </a:rPr>
              <a:t>(kn) </a:t>
            </a:r>
            <a:r>
              <a:rPr lang="ta-IN" sz="3200" dirty="0" smtClean="0">
                <a:solidFill>
                  <a:srgbClr val="008000"/>
                </a:solidFill>
                <a:effectLst/>
              </a:rPr>
              <a:t>- RevPAR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00986"/>
              </p:ext>
            </p:extLst>
          </p:nvPr>
        </p:nvGraphicFramePr>
        <p:xfrm>
          <a:off x="251520" y="1916832"/>
          <a:ext cx="8424936" cy="3476795"/>
        </p:xfrm>
        <a:graphic>
          <a:graphicData uri="http://schemas.openxmlformats.org/drawingml/2006/table">
            <a:tbl>
              <a:tblPr firstRow="1" firstCol="1" bandRow="1"/>
              <a:tblGrid>
                <a:gridCol w="2294016"/>
                <a:gridCol w="1857497"/>
                <a:gridCol w="2044951"/>
                <a:gridCol w="2228472"/>
              </a:tblGrid>
              <a:tr h="939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Mjeseci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Ukupno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Kamp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SO             </a:t>
                      </a:r>
                      <a:endParaRPr lang="hr-HR" sz="1600" b="1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Mobilne kućice)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SJ                       (Parcele i                     kamp mjesta)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26,64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64,20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22,54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52,09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132,38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42,46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101,66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303,54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78,40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246,05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768,78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185,11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280,75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847,47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214,72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102,18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327,64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76,82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r>
                        <a:rPr lang="hr-HR" sz="1800" b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r-HR" sz="18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r>
                        <a:rPr lang="hr-HR" sz="1800" b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09 </a:t>
                      </a:r>
                      <a:r>
                        <a:rPr lang="hr-HR" sz="18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/ </a:t>
                      </a:r>
                      <a:r>
                        <a:rPr lang="hr-HR" sz="1800" b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2016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123,62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373,86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94,79</a:t>
                      </a:r>
                      <a:endParaRPr lang="en-US" sz="18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2107863" cy="7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ED65-4E77-3B4F-B37D-56538829CDD5}" type="datetime1">
              <a:rPr lang="hr-HR" smtClean="0"/>
              <a:t>20.10.2016.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12</a:t>
            </a:fld>
            <a:endParaRPr lang="hr-HR"/>
          </a:p>
        </p:txBody>
      </p:sp>
      <p:sp>
        <p:nvSpPr>
          <p:cNvPr id="7" name="Frame 6"/>
          <p:cNvSpPr/>
          <p:nvPr/>
        </p:nvSpPr>
        <p:spPr>
          <a:xfrm>
            <a:off x="5580112" y="4221088"/>
            <a:ext cx="877838" cy="36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7812360" y="4221088"/>
            <a:ext cx="864096" cy="36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A16C-02C1-B941-8BBB-213D28D0952B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13</a:t>
            </a:fld>
            <a:endParaRPr lang="hr-HR"/>
          </a:p>
        </p:txBody>
      </p:sp>
      <p:graphicFrame>
        <p:nvGraphicFramePr>
          <p:cNvPr id="7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122658"/>
              </p:ext>
            </p:extLst>
          </p:nvPr>
        </p:nvGraphicFramePr>
        <p:xfrm>
          <a:off x="1" y="908721"/>
          <a:ext cx="90364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89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615"/>
            <a:ext cx="9143999" cy="50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7C6C-932F-CA4E-AAB2-597E7C9C228D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14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7236296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1109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9595"/>
            <a:ext cx="9257664" cy="51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D14F-A284-3A48-935D-149BB6CB6D23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15</a:t>
            </a:fld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6588224" y="2276872"/>
            <a:ext cx="63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241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12441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172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pPr marL="0" indent="0">
              <a:buNone/>
            </a:pPr>
            <a:r>
              <a:rPr lang="ta-IN" dirty="0" smtClean="0">
                <a:solidFill>
                  <a:srgbClr val="008000"/>
                </a:solidFill>
              </a:rPr>
              <a:t>PRIHOD PO NOĆENJU</a:t>
            </a:r>
            <a:r>
              <a:rPr lang="hr-HR" dirty="0" smtClean="0">
                <a:solidFill>
                  <a:srgbClr val="008000"/>
                </a:solidFill>
              </a:rPr>
              <a:t> (kn)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0473"/>
              </p:ext>
            </p:extLst>
          </p:nvPr>
        </p:nvGraphicFramePr>
        <p:xfrm>
          <a:off x="107504" y="1700806"/>
          <a:ext cx="8856983" cy="3525471"/>
        </p:xfrm>
        <a:graphic>
          <a:graphicData uri="http://schemas.openxmlformats.org/drawingml/2006/table">
            <a:tbl>
              <a:tblPr firstRow="1" firstCol="1" bandRow="1"/>
              <a:tblGrid>
                <a:gridCol w="2411659"/>
                <a:gridCol w="1952753"/>
                <a:gridCol w="2149819"/>
                <a:gridCol w="2342752"/>
              </a:tblGrid>
              <a:tr h="901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Mjeseci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Ukupno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Kamp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SO            </a:t>
                      </a:r>
                      <a:endParaRPr lang="hr-HR" sz="1600" b="1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(Mobilne kućice)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SJ                       (Parcele i                     kamp mjesta)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331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134,09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120,42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147,90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31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107,33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142,77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98,63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31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102,47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186,27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88,59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31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111,95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261,93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86,99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31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111,22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266,08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86,69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31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96,39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171,66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79,55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09 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/ 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2016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122,21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192,43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118,96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2107863" cy="7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001-BB4F-FE48-AD56-434A5F7E6F58}" type="datetime1">
              <a:rPr lang="hr-HR" smtClean="0"/>
              <a:t>20.10.2016.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16</a:t>
            </a:fld>
            <a:endParaRPr lang="hr-HR"/>
          </a:p>
        </p:txBody>
      </p:sp>
      <p:sp>
        <p:nvSpPr>
          <p:cNvPr id="7" name="Frame 6"/>
          <p:cNvSpPr/>
          <p:nvPr/>
        </p:nvSpPr>
        <p:spPr>
          <a:xfrm>
            <a:off x="5724128" y="4005064"/>
            <a:ext cx="864096" cy="360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CCC-62AE-9F4F-8DCF-59276FF217F6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17</a:t>
            </a:fld>
            <a:endParaRPr lang="hr-HR"/>
          </a:p>
        </p:txBody>
      </p:sp>
      <p:graphicFrame>
        <p:nvGraphicFramePr>
          <p:cNvPr id="7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337735"/>
              </p:ext>
            </p:extLst>
          </p:nvPr>
        </p:nvGraphicFramePr>
        <p:xfrm>
          <a:off x="1" y="908720"/>
          <a:ext cx="90364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578"/>
            <a:ext cx="9248383" cy="51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39B-9409-E341-95AC-E9F58A1C71F8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5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615"/>
            <a:ext cx="9143999" cy="50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904C-E5B7-E74A-9823-763E2BFD1746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077269" y="2126012"/>
          <a:ext cx="2989462" cy="3750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885"/>
                <a:gridCol w="262772"/>
                <a:gridCol w="1373505"/>
                <a:gridCol w="114300"/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Tablica 1.  Struktura uzorka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KAMPOVA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                       30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Regije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Istra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Kvarner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Dalmacija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Kontinent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Kategorija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 ****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 ***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 **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Veličina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        &gt; 1000 SJ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500 – 1000 SJ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100 –   500 SJ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        &lt;   100 SJ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Izvor: obrada autora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058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326" y="8247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STRUKTURA UZORKA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0"/>
            <a:ext cx="2339753" cy="84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5" y="956692"/>
            <a:ext cx="4110941" cy="44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638" y="5584677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Obuhvaćeno </a:t>
            </a:r>
            <a:r>
              <a:rPr lang="hr-HR" sz="2400" dirty="0">
                <a:solidFill>
                  <a:schemeClr val="bg1"/>
                </a:solidFill>
              </a:rPr>
              <a:t>je sveukupno 18.960 smještajnih jedinica u kampovima odnosno kapacitet od 56.880 osoba što čini 24% ukupnog smještajnog kapaciteta kampova u Hrvatskoj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23342" y="1015330"/>
            <a:ext cx="45284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Istra </a:t>
            </a:r>
            <a:r>
              <a:rPr lang="hr-HR" sz="2000" b="1" dirty="0">
                <a:solidFill>
                  <a:schemeClr val="bg1"/>
                </a:solidFill>
              </a:rPr>
              <a:t>(11)</a:t>
            </a:r>
            <a:r>
              <a:rPr lang="hr-HR" sz="2000" dirty="0">
                <a:solidFill>
                  <a:schemeClr val="bg1"/>
                </a:solidFill>
              </a:rPr>
              <a:t>: </a:t>
            </a:r>
            <a:r>
              <a:rPr lang="hr-HR" sz="2000" dirty="0" err="1">
                <a:solidFill>
                  <a:schemeClr val="bg1"/>
                </a:solidFill>
              </a:rPr>
              <a:t>Aminess</a:t>
            </a:r>
            <a:r>
              <a:rPr lang="hr-HR" sz="2000" dirty="0">
                <a:solidFill>
                  <a:schemeClr val="bg1"/>
                </a:solidFill>
              </a:rPr>
              <a:t> Park </a:t>
            </a:r>
            <a:r>
              <a:rPr lang="hr-HR" sz="2000" dirty="0" err="1">
                <a:solidFill>
                  <a:schemeClr val="bg1"/>
                </a:solidFill>
              </a:rPr>
              <a:t>Mareda</a:t>
            </a:r>
            <a:r>
              <a:rPr lang="hr-HR" sz="2000" dirty="0">
                <a:solidFill>
                  <a:schemeClr val="bg1"/>
                </a:solidFill>
              </a:rPr>
              <a:t>, </a:t>
            </a:r>
            <a:r>
              <a:rPr lang="hr-HR" sz="2000" dirty="0" err="1">
                <a:solidFill>
                  <a:schemeClr val="bg1"/>
                </a:solidFill>
              </a:rPr>
              <a:t>Aminess</a:t>
            </a:r>
            <a:r>
              <a:rPr lang="hr-HR" sz="2000" dirty="0">
                <a:solidFill>
                  <a:schemeClr val="bg1"/>
                </a:solidFill>
              </a:rPr>
              <a:t> Sirena (Novigrad), </a:t>
            </a:r>
            <a:r>
              <a:rPr lang="hr-HR" sz="2000" dirty="0" err="1">
                <a:solidFill>
                  <a:schemeClr val="bg1"/>
                </a:solidFill>
              </a:rPr>
              <a:t>Orsera</a:t>
            </a:r>
            <a:r>
              <a:rPr lang="hr-HR" sz="2000" dirty="0">
                <a:solidFill>
                  <a:schemeClr val="bg1"/>
                </a:solidFill>
              </a:rPr>
              <a:t>, Zelena Laguna (Poreč), </a:t>
            </a:r>
            <a:r>
              <a:rPr lang="hr-HR" sz="2000" dirty="0" err="1">
                <a:solidFill>
                  <a:schemeClr val="bg1"/>
                </a:solidFill>
              </a:rPr>
              <a:t>Valkanela</a:t>
            </a:r>
            <a:r>
              <a:rPr lang="hr-HR" sz="2000" dirty="0">
                <a:solidFill>
                  <a:schemeClr val="bg1"/>
                </a:solidFill>
              </a:rPr>
              <a:t>, (</a:t>
            </a:r>
            <a:r>
              <a:rPr lang="hr-HR" sz="2000" dirty="0" err="1">
                <a:solidFill>
                  <a:schemeClr val="bg1"/>
                </a:solidFill>
              </a:rPr>
              <a:t>Vrsar</a:t>
            </a:r>
            <a:r>
              <a:rPr lang="hr-HR" sz="2000" dirty="0">
                <a:solidFill>
                  <a:schemeClr val="bg1"/>
                </a:solidFill>
              </a:rPr>
              <a:t>),  </a:t>
            </a:r>
            <a:r>
              <a:rPr lang="hr-HR" sz="2000" dirty="0" err="1">
                <a:solidFill>
                  <a:schemeClr val="bg1"/>
                </a:solidFill>
              </a:rPr>
              <a:t>Polari</a:t>
            </a:r>
            <a:r>
              <a:rPr lang="hr-HR" sz="2000" dirty="0">
                <a:solidFill>
                  <a:schemeClr val="bg1"/>
                </a:solidFill>
              </a:rPr>
              <a:t>, </a:t>
            </a:r>
            <a:r>
              <a:rPr lang="hr-HR" sz="2000" dirty="0" err="1">
                <a:solidFill>
                  <a:schemeClr val="bg1"/>
                </a:solidFill>
              </a:rPr>
              <a:t>Veštar</a:t>
            </a:r>
            <a:r>
              <a:rPr lang="hr-HR" sz="2000" dirty="0">
                <a:solidFill>
                  <a:schemeClr val="bg1"/>
                </a:solidFill>
              </a:rPr>
              <a:t> (Rovinj), </a:t>
            </a:r>
            <a:r>
              <a:rPr lang="hr-HR" sz="2000" dirty="0" err="1">
                <a:solidFill>
                  <a:schemeClr val="bg1"/>
                </a:solidFill>
              </a:rPr>
              <a:t>Stoja</a:t>
            </a:r>
            <a:r>
              <a:rPr lang="hr-HR" sz="2000" dirty="0">
                <a:solidFill>
                  <a:schemeClr val="bg1"/>
                </a:solidFill>
              </a:rPr>
              <a:t> (Pula), </a:t>
            </a:r>
            <a:r>
              <a:rPr lang="hr-HR" sz="2000" dirty="0" err="1">
                <a:solidFill>
                  <a:schemeClr val="bg1"/>
                </a:solidFill>
              </a:rPr>
              <a:t>Kažela</a:t>
            </a:r>
            <a:r>
              <a:rPr lang="hr-HR" sz="2000" dirty="0">
                <a:solidFill>
                  <a:schemeClr val="bg1"/>
                </a:solidFill>
              </a:rPr>
              <a:t>, Medulin (Medulin), Marina (</a:t>
            </a:r>
            <a:r>
              <a:rPr lang="hr-HR" sz="2000" dirty="0" err="1">
                <a:solidFill>
                  <a:schemeClr val="bg1"/>
                </a:solidFill>
              </a:rPr>
              <a:t>Rabac</a:t>
            </a:r>
            <a:r>
              <a:rPr lang="hr-HR" sz="2000" dirty="0">
                <a:solidFill>
                  <a:schemeClr val="bg1"/>
                </a:solidFill>
              </a:rPr>
              <a:t>), </a:t>
            </a:r>
          </a:p>
          <a:p>
            <a:r>
              <a:rPr lang="hr-HR" sz="2000" b="1" dirty="0">
                <a:solidFill>
                  <a:schemeClr val="bg1"/>
                </a:solidFill>
              </a:rPr>
              <a:t>Kvarner (12)</a:t>
            </a:r>
            <a:r>
              <a:rPr lang="hr-HR" sz="2000" dirty="0">
                <a:solidFill>
                  <a:schemeClr val="bg1"/>
                </a:solidFill>
              </a:rPr>
              <a:t>: Selce (Selce), Njivice, Slamni, </a:t>
            </a:r>
            <a:r>
              <a:rPr lang="hr-HR" sz="2000" dirty="0" err="1">
                <a:solidFill>
                  <a:schemeClr val="bg1"/>
                </a:solidFill>
              </a:rPr>
              <a:t>Glavotok</a:t>
            </a:r>
            <a:r>
              <a:rPr lang="hr-HR" sz="2000" dirty="0">
                <a:solidFill>
                  <a:schemeClr val="bg1"/>
                </a:solidFill>
              </a:rPr>
              <a:t>, Krk, Pila, Bor (otok Krk), Padova III, San Marino (otok Rab), </a:t>
            </a:r>
            <a:r>
              <a:rPr lang="hr-HR" sz="2000" dirty="0" err="1">
                <a:solidFill>
                  <a:schemeClr val="bg1"/>
                </a:solidFill>
              </a:rPr>
              <a:t>Čikat</a:t>
            </a:r>
            <a:r>
              <a:rPr lang="hr-HR" sz="2000" dirty="0" smtClean="0">
                <a:solidFill>
                  <a:schemeClr val="bg1"/>
                </a:solidFill>
              </a:rPr>
              <a:t>, </a:t>
            </a:r>
            <a:r>
              <a:rPr lang="hr-HR" sz="2000" dirty="0" err="1">
                <a:solidFill>
                  <a:schemeClr val="bg1"/>
                </a:solidFill>
              </a:rPr>
              <a:t>Lopari</a:t>
            </a:r>
            <a:r>
              <a:rPr lang="hr-HR" sz="2000" dirty="0">
                <a:solidFill>
                  <a:schemeClr val="bg1"/>
                </a:solidFill>
              </a:rPr>
              <a:t>, </a:t>
            </a:r>
            <a:r>
              <a:rPr lang="hr-HR" sz="2000" dirty="0" err="1">
                <a:solidFill>
                  <a:schemeClr val="bg1"/>
                </a:solidFill>
              </a:rPr>
              <a:t>Rapoća</a:t>
            </a:r>
            <a:r>
              <a:rPr lang="hr-HR" sz="2000" dirty="0">
                <a:solidFill>
                  <a:schemeClr val="bg1"/>
                </a:solidFill>
              </a:rPr>
              <a:t> (otok Lošinj), </a:t>
            </a:r>
          </a:p>
          <a:p>
            <a:r>
              <a:rPr lang="hr-HR" sz="2000" b="1" dirty="0">
                <a:solidFill>
                  <a:schemeClr val="bg1"/>
                </a:solidFill>
              </a:rPr>
              <a:t>Dalmacija (4)</a:t>
            </a:r>
            <a:r>
              <a:rPr lang="hr-HR" sz="2000" dirty="0">
                <a:solidFill>
                  <a:schemeClr val="bg1"/>
                </a:solidFill>
              </a:rPr>
              <a:t>: Kozarica (</a:t>
            </a:r>
            <a:r>
              <a:rPr lang="hr-HR" sz="2000" dirty="0" err="1">
                <a:solidFill>
                  <a:schemeClr val="bg1"/>
                </a:solidFill>
              </a:rPr>
              <a:t>Pakoštane</a:t>
            </a:r>
            <a:r>
              <a:rPr lang="hr-HR" sz="2000" dirty="0">
                <a:solidFill>
                  <a:schemeClr val="bg1"/>
                </a:solidFill>
              </a:rPr>
              <a:t>), Miran (Pirovac), </a:t>
            </a:r>
            <a:r>
              <a:rPr lang="hr-HR" sz="2000" dirty="0" err="1">
                <a:solidFill>
                  <a:schemeClr val="bg1"/>
                </a:solidFill>
              </a:rPr>
              <a:t>Rožac</a:t>
            </a:r>
            <a:r>
              <a:rPr lang="hr-HR" sz="2000" dirty="0">
                <a:solidFill>
                  <a:schemeClr val="bg1"/>
                </a:solidFill>
              </a:rPr>
              <a:t> (Trogir), Vira (Hvar),</a:t>
            </a:r>
          </a:p>
          <a:p>
            <a:r>
              <a:rPr lang="hr-HR" sz="2000" b="1" dirty="0">
                <a:solidFill>
                  <a:schemeClr val="bg1"/>
                </a:solidFill>
              </a:rPr>
              <a:t>Kontinent (3)</a:t>
            </a:r>
            <a:r>
              <a:rPr lang="hr-HR" sz="2000" dirty="0">
                <a:solidFill>
                  <a:schemeClr val="bg1"/>
                </a:solidFill>
              </a:rPr>
              <a:t>: Zagreb (Sveta </a:t>
            </a:r>
            <a:r>
              <a:rPr lang="hr-HR" sz="2000" dirty="0" err="1">
                <a:solidFill>
                  <a:schemeClr val="bg1"/>
                </a:solidFill>
              </a:rPr>
              <a:t>Nedelja</a:t>
            </a:r>
            <a:r>
              <a:rPr lang="hr-HR" sz="2000" dirty="0">
                <a:solidFill>
                  <a:schemeClr val="bg1"/>
                </a:solidFill>
              </a:rPr>
              <a:t>), Slapić (Duga Resa), Turist (Grabovac - Rakovica</a:t>
            </a:r>
            <a:r>
              <a:rPr lang="hr-HR" sz="2000" dirty="0" smtClean="0">
                <a:solidFill>
                  <a:schemeClr val="bg1"/>
                </a:solidFill>
              </a:rPr>
              <a:t>).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C099-7699-3D4A-A680-DDD53C07D4CE}" type="datetime1">
              <a:rPr lang="hr-HR" smtClean="0"/>
              <a:t>20.10.2016.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04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ta-IN" dirty="0" smtClean="0">
                <a:solidFill>
                  <a:srgbClr val="008000"/>
                </a:solidFill>
              </a:rPr>
              <a:t>FVZ PO MJESECIMA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70611"/>
              </p:ext>
            </p:extLst>
          </p:nvPr>
        </p:nvGraphicFramePr>
        <p:xfrm>
          <a:off x="179512" y="1556792"/>
          <a:ext cx="8712968" cy="3663473"/>
        </p:xfrm>
        <a:graphic>
          <a:graphicData uri="http://schemas.openxmlformats.org/drawingml/2006/table">
            <a:tbl>
              <a:tblPr firstRow="1" firstCol="1" bandRow="1"/>
              <a:tblGrid>
                <a:gridCol w="2372444"/>
                <a:gridCol w="1921000"/>
                <a:gridCol w="2114865"/>
                <a:gridCol w="2304659"/>
              </a:tblGrid>
              <a:tr h="966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Mjeseci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Ukupno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Kamp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SO             (Mobilne kućice)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SJ                       (Parcele i                     kamp mjesta)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1,62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3,11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1,36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2,16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3,15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2,10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2,33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3,15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2,21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3,01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3,61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2,93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</a:t>
                      </a: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03 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</a:t>
                      </a: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58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</a:t>
                      </a: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96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2,09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2,90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1,97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– 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09 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/ 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2016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2,34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3,20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2,22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2107863" cy="7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B0A3-368B-A544-9548-F25E585DD4D5}" type="datetime1">
              <a:rPr lang="hr-HR" smtClean="0"/>
              <a:t>20.10.2016.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6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0FD0-6D8A-834D-BE21-DA27DCA7090F}" type="datetime1">
              <a:rPr lang="hr-HR" smtClean="0"/>
              <a:t>20.10.2016.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21</a:t>
            </a:fld>
            <a:endParaRPr lang="hr-HR"/>
          </a:p>
        </p:txBody>
      </p:sp>
      <p:graphicFrame>
        <p:nvGraphicFramePr>
          <p:cNvPr id="7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99455"/>
              </p:ext>
            </p:extLst>
          </p:nvPr>
        </p:nvGraphicFramePr>
        <p:xfrm>
          <a:off x="1" y="1196752"/>
          <a:ext cx="9144000" cy="478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614"/>
            <a:ext cx="9136561" cy="504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7264-ED26-1841-80F9-316E2EA9E1E3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3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595"/>
            <a:ext cx="9143999" cy="505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4996-4AFB-2440-8982-0A1B41345396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4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143000"/>
          </a:xfrm>
        </p:spPr>
        <p:txBody>
          <a:bodyPr/>
          <a:lstStyle/>
          <a:p>
            <a:pPr marL="0" indent="0">
              <a:buNone/>
            </a:pPr>
            <a:r>
              <a:rPr lang="ta-IN" dirty="0" smtClean="0">
                <a:solidFill>
                  <a:srgbClr val="008000"/>
                </a:solidFill>
              </a:rPr>
              <a:t>P</a:t>
            </a:r>
            <a:r>
              <a:rPr lang="hr-HR" dirty="0" smtClean="0">
                <a:solidFill>
                  <a:srgbClr val="008000"/>
                </a:solidFill>
              </a:rPr>
              <a:t>ROSJEČNA </a:t>
            </a:r>
            <a:r>
              <a:rPr lang="ta-IN" dirty="0" smtClean="0">
                <a:solidFill>
                  <a:srgbClr val="008000"/>
                </a:solidFill>
              </a:rPr>
              <a:t>D</a:t>
            </a:r>
            <a:r>
              <a:rPr lang="hr-HR" dirty="0" smtClean="0">
                <a:solidFill>
                  <a:srgbClr val="008000"/>
                </a:solidFill>
              </a:rPr>
              <a:t>UŽINA </a:t>
            </a:r>
            <a:r>
              <a:rPr lang="ta-IN" dirty="0" smtClean="0">
                <a:solidFill>
                  <a:srgbClr val="008000"/>
                </a:solidFill>
              </a:rPr>
              <a:t>B</a:t>
            </a:r>
            <a:r>
              <a:rPr lang="hr-HR" dirty="0" smtClean="0">
                <a:solidFill>
                  <a:srgbClr val="008000"/>
                </a:solidFill>
              </a:rPr>
              <a:t>ORAVKA</a:t>
            </a:r>
            <a:r>
              <a:rPr lang="hr-HR" dirty="0">
                <a:solidFill>
                  <a:srgbClr val="008000"/>
                </a:solidFill>
              </a:rPr>
              <a:t> </a:t>
            </a:r>
            <a:r>
              <a:rPr lang="ta-IN" dirty="0" smtClean="0">
                <a:solidFill>
                  <a:srgbClr val="008000"/>
                </a:solidFill>
              </a:rPr>
              <a:t>PO MJESECIMA</a:t>
            </a:r>
            <a:r>
              <a:rPr lang="hr-HR" dirty="0" smtClean="0">
                <a:solidFill>
                  <a:srgbClr val="008000"/>
                </a:solidFill>
              </a:rPr>
              <a:t/>
            </a:r>
            <a:br>
              <a:rPr lang="hr-HR" dirty="0" smtClean="0">
                <a:solidFill>
                  <a:srgbClr val="008000"/>
                </a:solidFill>
              </a:rPr>
            </a:br>
            <a:r>
              <a:rPr lang="hr-HR" dirty="0" smtClean="0">
                <a:solidFill>
                  <a:srgbClr val="008000"/>
                </a:solidFill>
              </a:rPr>
              <a:t>(u danima)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138469"/>
              </p:ext>
            </p:extLst>
          </p:nvPr>
        </p:nvGraphicFramePr>
        <p:xfrm>
          <a:off x="83433" y="1628800"/>
          <a:ext cx="9036496" cy="3828787"/>
        </p:xfrm>
        <a:graphic>
          <a:graphicData uri="http://schemas.openxmlformats.org/drawingml/2006/table">
            <a:tbl>
              <a:tblPr firstRow="1" firstCol="1" bandRow="1"/>
              <a:tblGrid>
                <a:gridCol w="2460537"/>
                <a:gridCol w="1992331"/>
                <a:gridCol w="2193393"/>
                <a:gridCol w="2390235"/>
              </a:tblGrid>
              <a:tr h="102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Mjeseci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Ukupno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Kamp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SO    </a:t>
                      </a:r>
                      <a:endParaRPr lang="hr-HR" sz="2000" b="1" dirty="0" smtClean="0">
                        <a:effectLst/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r-HR" sz="2000" b="1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(Mobilne kućice</a:t>
                      </a:r>
                      <a:r>
                        <a:rPr lang="hr-HR" sz="2000" b="1" dirty="0" smtClean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SJ                       (Parcele i                     kamp mjesta)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3,14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3,08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3,13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4,53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4,92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4,46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5,38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5,30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5,41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6,16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6,40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6,19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6,82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7,44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6,80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5,96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6,63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5,90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– 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09 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/ 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2016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5,30</a:t>
                      </a:r>
                      <a:endParaRPr lang="en-US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5,42</a:t>
                      </a:r>
                      <a:endParaRPr lang="en-US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5,32</a:t>
                      </a:r>
                      <a:endParaRPr lang="en-US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2107863" cy="7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E42-FBEB-374E-A494-796F8B72608F}" type="datetime1">
              <a:rPr lang="hr-HR" smtClean="0"/>
              <a:t>20.10.2016.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6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7A96-1FFD-8F49-8245-1591C5F4F310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25</a:t>
            </a:fld>
            <a:endParaRPr lang="hr-HR"/>
          </a:p>
        </p:txBody>
      </p:sp>
      <p:graphicFrame>
        <p:nvGraphicFramePr>
          <p:cNvPr id="7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411149"/>
              </p:ext>
            </p:extLst>
          </p:nvPr>
        </p:nvGraphicFramePr>
        <p:xfrm>
          <a:off x="-217256" y="879510"/>
          <a:ext cx="9578511" cy="509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595"/>
            <a:ext cx="9252519" cy="511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CF5F-CEAE-9F45-A151-019F192C007D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4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595"/>
            <a:ext cx="9143999" cy="505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F00B-F311-5E44-A7F0-F77CCF6831EB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1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2" y="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PRIKLJUČITE SE PROJEKTU</a:t>
            </a:r>
            <a:endParaRPr lang="hr-HR" sz="36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31404" r="76972" b="41161"/>
          <a:stretch/>
        </p:blipFill>
        <p:spPr bwMode="auto">
          <a:xfrm>
            <a:off x="3203848" y="5819403"/>
            <a:ext cx="864096" cy="6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" y="980728"/>
            <a:ext cx="891048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18" y="87150"/>
            <a:ext cx="2107863" cy="7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5E60-025C-4247-BF83-FF33EE904C26}" type="datetime1">
              <a:rPr lang="hr-HR" smtClean="0"/>
              <a:t>20.10.2016.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7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Klikom na </a:t>
            </a:r>
            <a:r>
              <a:rPr lang="hr-HR" sz="36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Benchmarking</a:t>
            </a: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Kampova</a:t>
            </a:r>
            <a:b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otvaraju se preglednici:</a:t>
            </a:r>
            <a:endParaRPr lang="hr-HR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31404" r="76972" b="44009"/>
          <a:stretch/>
        </p:blipFill>
        <p:spPr bwMode="auto">
          <a:xfrm rot="3074424">
            <a:off x="2647431" y="2811612"/>
            <a:ext cx="1207986" cy="8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295524"/>
            <a:ext cx="2361608" cy="300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A8B8-91FB-5A43-BBFA-5A948564E94F}" type="datetime1">
              <a:rPr lang="hr-HR" smtClean="0"/>
              <a:t>20.10.2016.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2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077269" y="2126012"/>
          <a:ext cx="2989462" cy="3750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885"/>
                <a:gridCol w="262772"/>
                <a:gridCol w="1373505"/>
                <a:gridCol w="114300"/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Tablica 1.  Struktura uzorka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BROJ KAMPOVA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Ukupno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                       30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Regije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Istra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Kvarner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Dalmacija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Kontinent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Kategorija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 ****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 ***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 **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Veličina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        &gt; 1000 SJ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500 – 1000 SJ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100 –   500 SJ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        &lt;   100 SJ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3962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Izvor: obrada autora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058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326" y="8247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STRUKTURA UZORKA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0"/>
            <a:ext cx="2339753" cy="84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1" y="1052736"/>
            <a:ext cx="630009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5640"/>
            <a:ext cx="8496944" cy="341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72C1-8DBF-B245-BD46-0509AD82A0ED}" type="datetime1">
              <a:rPr lang="hr-HR" smtClean="0"/>
              <a:t>20.10.2016.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2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79674"/>
              </p:ext>
            </p:extLst>
          </p:nvPr>
        </p:nvGraphicFramePr>
        <p:xfrm>
          <a:off x="20442" y="-179389"/>
          <a:ext cx="8964000" cy="6926668"/>
        </p:xfrm>
        <a:graphic>
          <a:graphicData uri="http://schemas.openxmlformats.org/drawingml/2006/table">
            <a:tbl>
              <a:tblPr firstRow="1" firstCol="1" bandRow="1"/>
              <a:tblGrid>
                <a:gridCol w="663270"/>
                <a:gridCol w="85848"/>
                <a:gridCol w="288032"/>
                <a:gridCol w="504056"/>
                <a:gridCol w="720080"/>
                <a:gridCol w="576064"/>
                <a:gridCol w="578338"/>
                <a:gridCol w="720560"/>
                <a:gridCol w="720560"/>
                <a:gridCol w="648504"/>
                <a:gridCol w="720560"/>
                <a:gridCol w="720560"/>
                <a:gridCol w="720560"/>
                <a:gridCol w="648504"/>
                <a:gridCol w="648504"/>
              </a:tblGrid>
              <a:tr h="1016101"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MJESEC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vert="vert27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vert="vert27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UZORAK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vert="vert27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STUPANJ ISKORIŠTENJA RADNOG KAPACITETA (%)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PROSJEČNA CIJENA SMJEŠTAJA                               (ADR) - kn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PRIHOD PO RASPOLOŽIVOJ        JEDINICI (</a:t>
                      </a:r>
                      <a:r>
                        <a:rPr lang="hr-HR" sz="1300" b="1" dirty="0" err="1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RevPAR</a:t>
                      </a:r>
                      <a:r>
                        <a:rPr lang="hr-HR" sz="13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) - kn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PRIHOD PO NOĆENJU - kn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FAKTOR DVOSTRUKE ZAUZETOSTI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3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DUŽINA BORAVKA (dani)</a:t>
                      </a:r>
                      <a:endParaRPr lang="en-US" sz="13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6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l</a:t>
                      </a:r>
                      <a:r>
                        <a:rPr lang="hr-HR" sz="10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astita</a:t>
                      </a:r>
                      <a:endParaRPr lang="hr-HR" sz="1000" baseline="0" dirty="0" smtClean="0">
                        <a:effectLst/>
                        <a:latin typeface="Cambria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rije</a:t>
                      </a: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d.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l</a:t>
                      </a:r>
                      <a:r>
                        <a:rPr lang="hr-HR" sz="10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astita</a:t>
                      </a:r>
                      <a:endParaRPr lang="hr-HR" sz="1000" baseline="0" dirty="0" smtClean="0">
                        <a:effectLst/>
                        <a:latin typeface="Cambria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rije</a:t>
                      </a: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d.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l</a:t>
                      </a:r>
                      <a:r>
                        <a:rPr lang="hr-HR" sz="10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astita</a:t>
                      </a:r>
                      <a:endParaRPr lang="hr-HR" sz="1000" baseline="0" dirty="0" smtClean="0">
                        <a:effectLst/>
                        <a:latin typeface="Cambria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rije</a:t>
                      </a: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d.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l</a:t>
                      </a:r>
                      <a:r>
                        <a:rPr lang="hr-HR" sz="10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astita</a:t>
                      </a:r>
                      <a:endParaRPr lang="hr-HR" sz="1000" baseline="0" dirty="0" smtClean="0">
                        <a:effectLst/>
                        <a:latin typeface="Cambria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rije</a:t>
                      </a: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d.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l</a:t>
                      </a:r>
                      <a:r>
                        <a:rPr lang="hr-HR" sz="10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astita</a:t>
                      </a:r>
                      <a:endParaRPr lang="hr-HR" sz="1000" baseline="0" dirty="0" smtClean="0">
                        <a:effectLst/>
                        <a:latin typeface="Cambria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rije</a:t>
                      </a: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d.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l</a:t>
                      </a:r>
                      <a:r>
                        <a:rPr lang="hr-HR" sz="10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astita</a:t>
                      </a:r>
                      <a:endParaRPr lang="hr-HR" sz="1000" baseline="0" dirty="0" smtClean="0">
                        <a:effectLst/>
                        <a:latin typeface="Cambria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</a:t>
                      </a:r>
                      <a:r>
                        <a:rPr lang="en-US" sz="10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rije</a:t>
                      </a:r>
                      <a:r>
                        <a:rPr lang="hr-HR" sz="10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d.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95868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04/16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059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03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4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919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5/16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63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80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24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687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6/16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4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1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900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900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463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7/16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4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900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900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342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8/16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29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016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9/16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304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10/16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67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9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057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4 </a:t>
                      </a:r>
                      <a:r>
                        <a:rPr lang="hr-HR" sz="900" b="1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– 10/16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401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8229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9257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63889" y="660372"/>
            <a:ext cx="13559416" cy="84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6B13-93D3-9A42-BC17-599BFFFBDEE0}" type="datetime1">
              <a:rPr lang="hr-HR" smtClean="0"/>
              <a:t>20.10.2016.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2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95"/>
            <a:ext cx="9205847" cy="6858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536504" cy="507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37" y="6258652"/>
            <a:ext cx="2107863" cy="7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E213-CBF4-F14F-9F66-BC17E7051B92}" type="datetime1">
              <a:rPr lang="hr-HR" smtClean="0"/>
              <a:t>20.10.2016.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91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4382"/>
              </p:ext>
            </p:extLst>
          </p:nvPr>
        </p:nvGraphicFramePr>
        <p:xfrm>
          <a:off x="179512" y="620688"/>
          <a:ext cx="8817886" cy="4896541"/>
        </p:xfrm>
        <a:graphic>
          <a:graphicData uri="http://schemas.openxmlformats.org/drawingml/2006/table">
            <a:tbl>
              <a:tblPr firstRow="1" firstCol="1" bandRow="1"/>
              <a:tblGrid>
                <a:gridCol w="2403457"/>
                <a:gridCol w="1944000"/>
                <a:gridCol w="2142509"/>
                <a:gridCol w="2327920"/>
              </a:tblGrid>
              <a:tr h="1285417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 smtClean="0">
                          <a:solidFill>
                            <a:srgbClr val="00B050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PROSJEČNA ISKORIŠTENOST RADNOG KAPACITETA PO MJESECIMA 2016 (%)</a:t>
                      </a:r>
                      <a:endParaRPr lang="hr-HR" sz="2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963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Mjeseci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052" marR="62052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Ukupno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Kamp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             (Mobilne kućice)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SJ                       (Parcele i                     kamp mjesta)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310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sz="1800" dirty="0" smtClean="0"/>
                        <a:t>18,57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21,70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18,21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45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sz="1800" dirty="0" smtClean="0"/>
                        <a:t>30,62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30,80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30,53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45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sz="1800" dirty="0" smtClean="0"/>
                        <a:t>48,10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56,15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47,50</a:t>
                      </a:r>
                      <a:endParaRPr lang="en-US" sz="1800" dirty="0"/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45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sz="1800" dirty="0" smtClean="0"/>
                        <a:t>79,28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84,26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78,77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445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sz="1800" dirty="0" smtClean="0"/>
                        <a:t>89,50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90,68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89,16</a:t>
                      </a: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45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sz="1800" dirty="0" smtClean="0"/>
                        <a:t>53.98</a:t>
                      </a:r>
                      <a:endParaRPr lang="en-US" sz="1800" dirty="0"/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71.65</a:t>
                      </a:r>
                      <a:endParaRPr lang="en-US" sz="1800" dirty="0"/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52.14</a:t>
                      </a:r>
                      <a:endParaRPr lang="en-US" sz="1800" dirty="0"/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09 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hr-H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49.39</a:t>
                      </a:r>
                      <a:endParaRPr lang="en-US" sz="1800" b="1" dirty="0"/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54.85</a:t>
                      </a:r>
                      <a:endParaRPr lang="en-US" sz="1800" b="1" dirty="0"/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48.80</a:t>
                      </a:r>
                      <a:endParaRPr lang="en-US" sz="1800" b="1" dirty="0"/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2107863" cy="7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F9E2-4910-DC40-813B-D495C3276670}" type="datetime1">
              <a:rPr lang="hr-HR" smtClean="0"/>
              <a:t>20.10.2016.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4</a:t>
            </a:fld>
            <a:endParaRPr lang="hr-HR"/>
          </a:p>
        </p:txBody>
      </p:sp>
      <p:sp>
        <p:nvSpPr>
          <p:cNvPr id="8" name="Frame 7"/>
          <p:cNvSpPr/>
          <p:nvPr/>
        </p:nvSpPr>
        <p:spPr>
          <a:xfrm>
            <a:off x="5796136" y="4293096"/>
            <a:ext cx="914400" cy="360040"/>
          </a:xfrm>
          <a:prstGeom prst="fram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B040-5C08-1C48-91EC-91E7C6060BE8}" type="datetime1">
              <a:rPr lang="hr-HR" smtClean="0"/>
              <a:t>20.10.2016.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5</a:t>
            </a:fld>
            <a:endParaRPr lang="hr-HR"/>
          </a:p>
        </p:txBody>
      </p:sp>
      <p:graphicFrame>
        <p:nvGraphicFramePr>
          <p:cNvPr id="10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21773"/>
              </p:ext>
            </p:extLst>
          </p:nvPr>
        </p:nvGraphicFramePr>
        <p:xfrm>
          <a:off x="-1" y="908719"/>
          <a:ext cx="9036497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68777" y="2348880"/>
            <a:ext cx="77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90%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" y="692696"/>
            <a:ext cx="911101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CC1B-5521-2B43-BEFA-D8288EF57C32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6</a:t>
            </a:fld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6343162" y="2134391"/>
            <a:ext cx="63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3162" y="1765059"/>
            <a:ext cx="63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95%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949725"/>
            <a:ext cx="63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74%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8E21-BAFC-B24C-A50F-9F382D07DBCF}" type="datetime1">
              <a:rPr lang="hr-HR" smtClean="0"/>
              <a:t>20.10.2016.</a:t>
            </a:fld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7</a:t>
            </a:fld>
            <a:endParaRPr lang="hr-HR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12160" y="2132856"/>
            <a:ext cx="63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89%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7" y="116632"/>
            <a:ext cx="8424936" cy="1143000"/>
          </a:xfrm>
        </p:spPr>
        <p:txBody>
          <a:bodyPr/>
          <a:lstStyle/>
          <a:p>
            <a:pPr marL="0" indent="0">
              <a:buNone/>
            </a:pPr>
            <a:r>
              <a:rPr lang="hr-HR" sz="3600" dirty="0">
                <a:solidFill>
                  <a:srgbClr val="008000"/>
                </a:solidFill>
                <a:effectLst/>
              </a:rPr>
              <a:t>PROSJEČNA CIJENA </a:t>
            </a:r>
            <a:r>
              <a:rPr lang="hr-HR" sz="3600" dirty="0" smtClean="0">
                <a:solidFill>
                  <a:srgbClr val="008000"/>
                </a:solidFill>
                <a:effectLst/>
              </a:rPr>
              <a:t>SMJEŠTAJA</a:t>
            </a:r>
            <a:r>
              <a:rPr lang="ta-IN" sz="3600" dirty="0" smtClean="0">
                <a:solidFill>
                  <a:srgbClr val="008000"/>
                </a:solidFill>
                <a:effectLst/>
              </a:rPr>
              <a:t> PO MJESECIMA</a:t>
            </a:r>
            <a:r>
              <a:rPr lang="en-US" sz="3600" dirty="0" smtClean="0">
                <a:solidFill>
                  <a:srgbClr val="008000"/>
                </a:solidFill>
                <a:effectLst/>
              </a:rPr>
              <a:t> </a:t>
            </a:r>
            <a:r>
              <a:rPr lang="hr-HR" sz="3600" dirty="0" smtClean="0">
                <a:solidFill>
                  <a:srgbClr val="008000"/>
                </a:solidFill>
                <a:effectLst/>
              </a:rPr>
              <a:t>(kn)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95606"/>
              </p:ext>
            </p:extLst>
          </p:nvPr>
        </p:nvGraphicFramePr>
        <p:xfrm>
          <a:off x="346546" y="1772816"/>
          <a:ext cx="8568953" cy="3457226"/>
        </p:xfrm>
        <a:graphic>
          <a:graphicData uri="http://schemas.openxmlformats.org/drawingml/2006/table">
            <a:tbl>
              <a:tblPr firstRow="1" firstCol="1" bandRow="1"/>
              <a:tblGrid>
                <a:gridCol w="2335047"/>
                <a:gridCol w="1890719"/>
                <a:gridCol w="2081527"/>
                <a:gridCol w="2261660"/>
              </a:tblGrid>
              <a:tr h="785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Mjeseci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Ukupno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             (Mobilne kućice)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SJ                       (Parcele i                     kamp mjesta)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198,52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307,12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178,29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212,22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402,78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190,71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225,48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542,95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180,32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321,69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909,56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243,80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320,96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920,21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246,53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97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194,11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474,90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151,65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09 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255,24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577,51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237,16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2107863" cy="7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EB80-603B-2447-A4D3-C98BBC4182EA}" type="datetime1">
              <a:rPr lang="hr-HR" smtClean="0"/>
              <a:t>20.10.2016.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8</a:t>
            </a:fld>
            <a:endParaRPr lang="hr-HR"/>
          </a:p>
        </p:txBody>
      </p:sp>
      <p:sp>
        <p:nvSpPr>
          <p:cNvPr id="7" name="Frame 6"/>
          <p:cNvSpPr/>
          <p:nvPr/>
        </p:nvSpPr>
        <p:spPr>
          <a:xfrm>
            <a:off x="5580112" y="4077072"/>
            <a:ext cx="1152128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7956376" y="4077072"/>
            <a:ext cx="936104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DD55-916A-E84F-A854-A1AE45B35840}" type="datetime1">
              <a:rPr lang="hr-HR" smtClean="0"/>
              <a:t>20.10.2016.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9</a:t>
            </a:fld>
            <a:endParaRPr lang="hr-HR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02" y="659234"/>
            <a:ext cx="8568952" cy="5879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732240" y="2276872"/>
            <a:ext cx="63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373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5068</TotalTime>
  <Words>926</Words>
  <Application>Microsoft Office PowerPoint</Application>
  <PresentationFormat>On-screen Show (4:3)</PresentationFormat>
  <Paragraphs>833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PROSJEČNA CIJENA SMJEŠTAJA PO MJESECIMA (kn)</vt:lpstr>
      <vt:lpstr>PowerPoint Presentation</vt:lpstr>
      <vt:lpstr>PowerPoint Presentation</vt:lpstr>
      <vt:lpstr>PowerPoint Presentation</vt:lpstr>
      <vt:lpstr>PRIHOD PO RASPOLOŽIVOJ SMJEŠTAJNOJ JEDINICI / SMJEŠTAJNOM OBJEKTU (kn) - RevPAR</vt:lpstr>
      <vt:lpstr>PowerPoint Presentation</vt:lpstr>
      <vt:lpstr>PowerPoint Presentation</vt:lpstr>
      <vt:lpstr>PowerPoint Presentation</vt:lpstr>
      <vt:lpstr>PRIHOD PO NOĆENJU (kn)</vt:lpstr>
      <vt:lpstr>PowerPoint Presentation</vt:lpstr>
      <vt:lpstr>PowerPoint Presentation</vt:lpstr>
      <vt:lpstr>PowerPoint Presentation</vt:lpstr>
      <vt:lpstr>FVZ PO MJESECIMA</vt:lpstr>
      <vt:lpstr>PowerPoint Presentation</vt:lpstr>
      <vt:lpstr>PowerPoint Presentation</vt:lpstr>
      <vt:lpstr>PowerPoint Presentation</vt:lpstr>
      <vt:lpstr>PROSJEČNA DUŽINA BORAVKA PO MJESECIMA (u danima)</vt:lpstr>
      <vt:lpstr>PowerPoint Presentation</vt:lpstr>
      <vt:lpstr>PowerPoint Presentation</vt:lpstr>
      <vt:lpstr>PowerPoint Presentation</vt:lpstr>
      <vt:lpstr>PRIKLJUČITE SE PROJEKTU</vt:lpstr>
      <vt:lpstr>Klikom na Benchmarking Kampova  otvaraju se preglednici: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MARINA</dc:title>
  <dc:creator>Dubravka</dc:creator>
  <cp:lastModifiedBy>Gabi</cp:lastModifiedBy>
  <cp:revision>135</cp:revision>
  <dcterms:created xsi:type="dcterms:W3CDTF">2015-09-30T10:58:25Z</dcterms:created>
  <dcterms:modified xsi:type="dcterms:W3CDTF">2016-10-20T08:50:15Z</dcterms:modified>
</cp:coreProperties>
</file>