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300" r:id="rId3"/>
    <p:sldId id="301" r:id="rId4"/>
    <p:sldId id="326" r:id="rId5"/>
    <p:sldId id="302" r:id="rId6"/>
    <p:sldId id="303" r:id="rId7"/>
    <p:sldId id="305" r:id="rId8"/>
    <p:sldId id="306" r:id="rId9"/>
    <p:sldId id="307" r:id="rId10"/>
    <p:sldId id="308" r:id="rId11"/>
    <p:sldId id="309" r:id="rId12"/>
    <p:sldId id="316" r:id="rId13"/>
    <p:sldId id="310" r:id="rId14"/>
    <p:sldId id="311" r:id="rId15"/>
    <p:sldId id="327" r:id="rId16"/>
    <p:sldId id="313" r:id="rId17"/>
    <p:sldId id="314" r:id="rId18"/>
    <p:sldId id="315" r:id="rId19"/>
    <p:sldId id="317" r:id="rId20"/>
    <p:sldId id="287" r:id="rId21"/>
    <p:sldId id="329" r:id="rId22"/>
    <p:sldId id="330" r:id="rId23"/>
    <p:sldId id="331" r:id="rId24"/>
    <p:sldId id="332" r:id="rId25"/>
    <p:sldId id="333" r:id="rId26"/>
    <p:sldId id="319" r:id="rId27"/>
    <p:sldId id="320" r:id="rId28"/>
    <p:sldId id="321" r:id="rId29"/>
    <p:sldId id="323" r:id="rId30"/>
    <p:sldId id="334" r:id="rId31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747"/>
  </p:normalViewPr>
  <p:slideViewPr>
    <p:cSldViewPr>
      <p:cViewPr varScale="1">
        <p:scale>
          <a:sx n="86" d="100"/>
          <a:sy n="86" d="100"/>
        </p:scale>
        <p:origin x="100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\Desktop\BHH%20-%20kampovi\Jasper%20Kampovi\izra&#269;uni\kampovi%20IZRA&#268;UNI%2001.-12.2015.%20i%202014.%20na%20dan%2005.03.%20-%203.%20verzija%20-%20GRAFOVI.xls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\Desktop\BHH%20-%20kampovi\Jasper%20Kampovi\izra&#269;uni\kampovi%20IZRA&#268;UNI%2001.-12.2015.%20i%202014.%20na%20dan%2005.03.%20-%203.%20verzija%20-%20GRAFOVI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bi\Desktop\BMK%20-%20Upute%20za%20korisnike\kampovi_pokazatelji_mj_20151016%20-%20Mario%20-%2022.10.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91997853536736"/>
          <c:y val="0.168041012765682"/>
          <c:w val="0.837807249059097"/>
          <c:h val="0.6906097444457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graf!$C$3</c:f>
              <c:strCache>
                <c:ptCount val="1"/>
                <c:pt idx="0">
                  <c:v>UKUPNO Kamp</c:v>
                </c:pt>
              </c:strCache>
            </c:strRef>
          </c:tx>
          <c:invertIfNegative val="0"/>
          <c:cat>
            <c:strRef>
              <c:f>graf!$B$4:$B$11</c:f>
              <c:strCache>
                <c:ptCount val="8"/>
                <c:pt idx="0">
                  <c:v>IV.</c:v>
                </c:pt>
                <c:pt idx="1">
                  <c:v>V.</c:v>
                </c:pt>
                <c:pt idx="2">
                  <c:v>VI.</c:v>
                </c:pt>
                <c:pt idx="3">
                  <c:v>VII.</c:v>
                </c:pt>
                <c:pt idx="4">
                  <c:v>VIII.</c:v>
                </c:pt>
                <c:pt idx="5">
                  <c:v>IX.</c:v>
                </c:pt>
                <c:pt idx="6">
                  <c:v>X.</c:v>
                </c:pt>
                <c:pt idx="7">
                  <c:v>IV.-X.</c:v>
                </c:pt>
              </c:strCache>
            </c:strRef>
          </c:cat>
          <c:val>
            <c:numRef>
              <c:f>graf!$C$4:$C$11</c:f>
              <c:numCache>
                <c:formatCode>General</c:formatCode>
                <c:ptCount val="8"/>
                <c:pt idx="0">
                  <c:v>20.7</c:v>
                </c:pt>
                <c:pt idx="1">
                  <c:v>37.0</c:v>
                </c:pt>
                <c:pt idx="2">
                  <c:v>55.7</c:v>
                </c:pt>
                <c:pt idx="3">
                  <c:v>75.2</c:v>
                </c:pt>
                <c:pt idx="4">
                  <c:v>84.6</c:v>
                </c:pt>
                <c:pt idx="5" formatCode="0.0">
                  <c:v>52.5</c:v>
                </c:pt>
                <c:pt idx="6">
                  <c:v>17.4</c:v>
                </c:pt>
                <c:pt idx="7" formatCode="0.0">
                  <c:v>49.0</c:v>
                </c:pt>
              </c:numCache>
            </c:numRef>
          </c:val>
        </c:ser>
        <c:ser>
          <c:idx val="1"/>
          <c:order val="1"/>
          <c:tx>
            <c:strRef>
              <c:f>graf!$D$3</c:f>
              <c:strCache>
                <c:ptCount val="1"/>
                <c:pt idx="0">
                  <c:v>SO (Mobilne kućice)</c:v>
                </c:pt>
              </c:strCache>
            </c:strRef>
          </c:tx>
          <c:invertIfNegative val="0"/>
          <c:cat>
            <c:strRef>
              <c:f>graf!$B$4:$B$11</c:f>
              <c:strCache>
                <c:ptCount val="8"/>
                <c:pt idx="0">
                  <c:v>IV.</c:v>
                </c:pt>
                <c:pt idx="1">
                  <c:v>V.</c:v>
                </c:pt>
                <c:pt idx="2">
                  <c:v>VI.</c:v>
                </c:pt>
                <c:pt idx="3">
                  <c:v>VII.</c:v>
                </c:pt>
                <c:pt idx="4">
                  <c:v>VIII.</c:v>
                </c:pt>
                <c:pt idx="5">
                  <c:v>IX.</c:v>
                </c:pt>
                <c:pt idx="6">
                  <c:v>X.</c:v>
                </c:pt>
                <c:pt idx="7">
                  <c:v>IV.-X.</c:v>
                </c:pt>
              </c:strCache>
            </c:strRef>
          </c:cat>
          <c:val>
            <c:numRef>
              <c:f>graf!$D$4:$D$11</c:f>
              <c:numCache>
                <c:formatCode>General</c:formatCode>
                <c:ptCount val="8"/>
                <c:pt idx="0">
                  <c:v>16.3</c:v>
                </c:pt>
                <c:pt idx="1">
                  <c:v>29.2</c:v>
                </c:pt>
                <c:pt idx="2">
                  <c:v>53.6</c:v>
                </c:pt>
                <c:pt idx="3">
                  <c:v>81.3</c:v>
                </c:pt>
                <c:pt idx="4">
                  <c:v>87.6</c:v>
                </c:pt>
                <c:pt idx="5">
                  <c:v>52.5</c:v>
                </c:pt>
                <c:pt idx="6">
                  <c:v>12.9</c:v>
                </c:pt>
                <c:pt idx="7" formatCode="0.0">
                  <c:v>49.6</c:v>
                </c:pt>
              </c:numCache>
            </c:numRef>
          </c:val>
        </c:ser>
        <c:ser>
          <c:idx val="2"/>
          <c:order val="2"/>
          <c:tx>
            <c:strRef>
              <c:f>graf!$E$3</c:f>
              <c:strCache>
                <c:ptCount val="1"/>
                <c:pt idx="0">
                  <c:v>SJ (Parcele i kamp mjesta)</c:v>
                </c:pt>
              </c:strCache>
            </c:strRef>
          </c:tx>
          <c:invertIfNegative val="0"/>
          <c:cat>
            <c:strRef>
              <c:f>graf!$B$4:$B$11</c:f>
              <c:strCache>
                <c:ptCount val="8"/>
                <c:pt idx="0">
                  <c:v>IV.</c:v>
                </c:pt>
                <c:pt idx="1">
                  <c:v>V.</c:v>
                </c:pt>
                <c:pt idx="2">
                  <c:v>VI.</c:v>
                </c:pt>
                <c:pt idx="3">
                  <c:v>VII.</c:v>
                </c:pt>
                <c:pt idx="4">
                  <c:v>VIII.</c:v>
                </c:pt>
                <c:pt idx="5">
                  <c:v>IX.</c:v>
                </c:pt>
                <c:pt idx="6">
                  <c:v>X.</c:v>
                </c:pt>
                <c:pt idx="7">
                  <c:v>IV.-X.</c:v>
                </c:pt>
              </c:strCache>
            </c:strRef>
          </c:cat>
          <c:val>
            <c:numRef>
              <c:f>graf!$E$4:$E$11</c:f>
              <c:numCache>
                <c:formatCode>General</c:formatCode>
                <c:ptCount val="8"/>
                <c:pt idx="0">
                  <c:v>20.1</c:v>
                </c:pt>
                <c:pt idx="1">
                  <c:v>36.8</c:v>
                </c:pt>
                <c:pt idx="2">
                  <c:v>55.1</c:v>
                </c:pt>
                <c:pt idx="3">
                  <c:v>74.4</c:v>
                </c:pt>
                <c:pt idx="4">
                  <c:v>84.0</c:v>
                </c:pt>
                <c:pt idx="5">
                  <c:v>51.4</c:v>
                </c:pt>
                <c:pt idx="6">
                  <c:v>17.7</c:v>
                </c:pt>
                <c:pt idx="7" formatCode="0.0">
                  <c:v>48.4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7212464"/>
        <c:axId val="2097203776"/>
      </c:barChart>
      <c:catAx>
        <c:axId val="209721246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r-HR" b="1"/>
                  <a:t>mjeseci</a:t>
                </a:r>
                <a:r>
                  <a:rPr lang="hr-HR" b="1" baseline="0"/>
                  <a:t> 2015.</a:t>
                </a:r>
                <a:endParaRPr lang="hr-HR" b="1"/>
              </a:p>
            </c:rich>
          </c:tx>
          <c:layout>
            <c:manualLayout>
              <c:xMode val="edge"/>
              <c:yMode val="edge"/>
              <c:x val="0.010498687664042"/>
              <c:y val="0.1033457541576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97203776"/>
        <c:crosses val="autoZero"/>
        <c:auto val="1"/>
        <c:lblAlgn val="ctr"/>
        <c:lblOffset val="100"/>
        <c:noMultiLvlLbl val="0"/>
      </c:catAx>
      <c:valAx>
        <c:axId val="209720377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 b="1"/>
                  <a:t>%</a:t>
                </a:r>
              </a:p>
            </c:rich>
          </c:tx>
          <c:layout>
            <c:manualLayout>
              <c:xMode val="edge"/>
              <c:yMode val="edge"/>
              <c:x val="0.935723782558676"/>
              <c:y val="0.8702186851911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972124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55029259475"/>
          <c:y val="0.181131646969176"/>
          <c:w val="0.580290376563084"/>
          <c:h val="0.656692178785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graf!$C$33</c:f>
              <c:strCache>
                <c:ptCount val="1"/>
                <c:pt idx="0">
                  <c:v>UKUPNO Kamp</c:v>
                </c:pt>
              </c:strCache>
            </c:strRef>
          </c:tx>
          <c:invertIfNegative val="0"/>
          <c:cat>
            <c:strRef>
              <c:f>graf!$B$34:$B$41</c:f>
              <c:strCache>
                <c:ptCount val="8"/>
                <c:pt idx="0">
                  <c:v>IV.</c:v>
                </c:pt>
                <c:pt idx="1">
                  <c:v>V.</c:v>
                </c:pt>
                <c:pt idx="2">
                  <c:v>VI.</c:v>
                </c:pt>
                <c:pt idx="3">
                  <c:v>VII.</c:v>
                </c:pt>
                <c:pt idx="4">
                  <c:v>VIII.</c:v>
                </c:pt>
                <c:pt idx="5">
                  <c:v>IX.</c:v>
                </c:pt>
                <c:pt idx="6">
                  <c:v>X.</c:v>
                </c:pt>
                <c:pt idx="7">
                  <c:v>IV.-X.</c:v>
                </c:pt>
              </c:strCache>
            </c:strRef>
          </c:cat>
          <c:val>
            <c:numRef>
              <c:f>graf!$C$34:$C$41</c:f>
              <c:numCache>
                <c:formatCode>0.0</c:formatCode>
                <c:ptCount val="8"/>
                <c:pt idx="0">
                  <c:v>183.0</c:v>
                </c:pt>
                <c:pt idx="1">
                  <c:v>156.0</c:v>
                </c:pt>
                <c:pt idx="2">
                  <c:v>186.1</c:v>
                </c:pt>
                <c:pt idx="3">
                  <c:v>278.1</c:v>
                </c:pt>
                <c:pt idx="4">
                  <c:v>280.0</c:v>
                </c:pt>
                <c:pt idx="5">
                  <c:v>173.9</c:v>
                </c:pt>
                <c:pt idx="6">
                  <c:v>166.2</c:v>
                </c:pt>
                <c:pt idx="7">
                  <c:v>224.2</c:v>
                </c:pt>
              </c:numCache>
            </c:numRef>
          </c:val>
        </c:ser>
        <c:ser>
          <c:idx val="1"/>
          <c:order val="1"/>
          <c:tx>
            <c:strRef>
              <c:f>graf!$D$33</c:f>
              <c:strCache>
                <c:ptCount val="1"/>
                <c:pt idx="0">
                  <c:v>SO (Mobilne kućice)</c:v>
                </c:pt>
              </c:strCache>
            </c:strRef>
          </c:tx>
          <c:invertIfNegative val="0"/>
          <c:cat>
            <c:strRef>
              <c:f>graf!$B$34:$B$41</c:f>
              <c:strCache>
                <c:ptCount val="8"/>
                <c:pt idx="0">
                  <c:v>IV.</c:v>
                </c:pt>
                <c:pt idx="1">
                  <c:v>V.</c:v>
                </c:pt>
                <c:pt idx="2">
                  <c:v>VI.</c:v>
                </c:pt>
                <c:pt idx="3">
                  <c:v>VII.</c:v>
                </c:pt>
                <c:pt idx="4">
                  <c:v>VIII.</c:v>
                </c:pt>
                <c:pt idx="5">
                  <c:v>IX.</c:v>
                </c:pt>
                <c:pt idx="6">
                  <c:v>X.</c:v>
                </c:pt>
                <c:pt idx="7">
                  <c:v>IV.-X.</c:v>
                </c:pt>
              </c:strCache>
            </c:strRef>
          </c:cat>
          <c:val>
            <c:numRef>
              <c:f>graf!$D$34:$D$41</c:f>
              <c:numCache>
                <c:formatCode>0.0</c:formatCode>
                <c:ptCount val="8"/>
                <c:pt idx="0">
                  <c:v>345.9</c:v>
                </c:pt>
                <c:pt idx="1">
                  <c:v>453.4</c:v>
                </c:pt>
                <c:pt idx="2">
                  <c:v>546.4</c:v>
                </c:pt>
                <c:pt idx="3">
                  <c:v>760.7</c:v>
                </c:pt>
                <c:pt idx="4">
                  <c:v>782.9</c:v>
                </c:pt>
                <c:pt idx="5">
                  <c:v>454.5</c:v>
                </c:pt>
                <c:pt idx="6">
                  <c:v>99.6</c:v>
                </c:pt>
                <c:pt idx="7">
                  <c:v>624.4</c:v>
                </c:pt>
              </c:numCache>
            </c:numRef>
          </c:val>
        </c:ser>
        <c:ser>
          <c:idx val="2"/>
          <c:order val="2"/>
          <c:tx>
            <c:strRef>
              <c:f>graf!$E$33</c:f>
              <c:strCache>
                <c:ptCount val="1"/>
                <c:pt idx="0">
                  <c:v>SJ (Parcele i kamp mjesta)</c:v>
                </c:pt>
              </c:strCache>
            </c:strRef>
          </c:tx>
          <c:invertIfNegative val="0"/>
          <c:cat>
            <c:strRef>
              <c:f>graf!$B$34:$B$41</c:f>
              <c:strCache>
                <c:ptCount val="8"/>
                <c:pt idx="0">
                  <c:v>IV.</c:v>
                </c:pt>
                <c:pt idx="1">
                  <c:v>V.</c:v>
                </c:pt>
                <c:pt idx="2">
                  <c:v>VI.</c:v>
                </c:pt>
                <c:pt idx="3">
                  <c:v>VII.</c:v>
                </c:pt>
                <c:pt idx="4">
                  <c:v>VIII.</c:v>
                </c:pt>
                <c:pt idx="5">
                  <c:v>IX.</c:v>
                </c:pt>
                <c:pt idx="6">
                  <c:v>X.</c:v>
                </c:pt>
                <c:pt idx="7">
                  <c:v>IV.-X.</c:v>
                </c:pt>
              </c:strCache>
            </c:strRef>
          </c:cat>
          <c:val>
            <c:numRef>
              <c:f>graf!$E$34:$E$41</c:f>
              <c:numCache>
                <c:formatCode>0.0</c:formatCode>
                <c:ptCount val="8"/>
                <c:pt idx="0">
                  <c:v>145.5</c:v>
                </c:pt>
                <c:pt idx="1">
                  <c:v>123.5</c:v>
                </c:pt>
                <c:pt idx="2">
                  <c:v>143.3</c:v>
                </c:pt>
                <c:pt idx="3">
                  <c:v>216.0</c:v>
                </c:pt>
                <c:pt idx="4">
                  <c:v>214.1</c:v>
                </c:pt>
                <c:pt idx="5">
                  <c:v>134.5</c:v>
                </c:pt>
                <c:pt idx="6">
                  <c:v>121.3</c:v>
                </c:pt>
                <c:pt idx="7">
                  <c:v>172.7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7093952"/>
        <c:axId val="2057099360"/>
      </c:barChart>
      <c:catAx>
        <c:axId val="2057093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 b="1"/>
                  <a:t>m</a:t>
                </a:r>
                <a:r>
                  <a:rPr lang="hr-HR" b="1" baseline="0"/>
                  <a:t> j e s e c i</a:t>
                </a:r>
                <a:endParaRPr lang="hr-HR" b="1"/>
              </a:p>
            </c:rich>
          </c:tx>
          <c:layout>
            <c:manualLayout>
              <c:xMode val="edge"/>
              <c:yMode val="edge"/>
              <c:x val="0.351198646217006"/>
              <c:y val="0.9195810485738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57099360"/>
        <c:crosses val="autoZero"/>
        <c:auto val="1"/>
        <c:lblAlgn val="ctr"/>
        <c:lblOffset val="100"/>
        <c:noMultiLvlLbl val="0"/>
      </c:catAx>
      <c:valAx>
        <c:axId val="205709936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r-HR" b="1"/>
                  <a:t>kn</a:t>
                </a:r>
              </a:p>
            </c:rich>
          </c:tx>
          <c:layout>
            <c:manualLayout>
              <c:xMode val="edge"/>
              <c:yMode val="edge"/>
              <c:x val="0.0470298571502198"/>
              <c:y val="0.0885254523450224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5709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683635117288"/>
          <c:y val="0.400065741307953"/>
          <c:w val="0.282084761309428"/>
          <c:h val="0.248032468163702"/>
        </c:manualLayout>
      </c:layout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55074365704"/>
          <c:y val="0.124578500268112"/>
          <c:w val="0.660869186931744"/>
          <c:h val="0.759441481105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GRAF!$C$53</c:f>
              <c:strCache>
                <c:ptCount val="1"/>
                <c:pt idx="0">
                  <c:v>UKUPNO Kamp</c:v>
                </c:pt>
              </c:strCache>
            </c:strRef>
          </c:tx>
          <c:invertIfNegative val="0"/>
          <c:cat>
            <c:strRef>
              <c:f>GRAF!$B$54:$B$59</c:f>
              <c:strCache>
                <c:ptCount val="6"/>
                <c:pt idx="0">
                  <c:v>IV.</c:v>
                </c:pt>
                <c:pt idx="1">
                  <c:v>V.</c:v>
                </c:pt>
                <c:pt idx="2">
                  <c:v>VI.</c:v>
                </c:pt>
                <c:pt idx="3">
                  <c:v>VII.</c:v>
                </c:pt>
                <c:pt idx="4">
                  <c:v>VIII.</c:v>
                </c:pt>
                <c:pt idx="5">
                  <c:v>IX.</c:v>
                </c:pt>
              </c:strCache>
            </c:strRef>
          </c:cat>
          <c:val>
            <c:numRef>
              <c:f>GRAF!$C$54:$C$59</c:f>
              <c:numCache>
                <c:formatCode>General</c:formatCode>
                <c:ptCount val="6"/>
                <c:pt idx="0">
                  <c:v>26.0</c:v>
                </c:pt>
                <c:pt idx="1">
                  <c:v>53.5</c:v>
                </c:pt>
                <c:pt idx="2">
                  <c:v>107.7</c:v>
                </c:pt>
                <c:pt idx="3">
                  <c:v>225.3</c:v>
                </c:pt>
                <c:pt idx="4">
                  <c:v>257.3</c:v>
                </c:pt>
                <c:pt idx="5">
                  <c:v>90.6</c:v>
                </c:pt>
              </c:numCache>
            </c:numRef>
          </c:val>
        </c:ser>
        <c:ser>
          <c:idx val="1"/>
          <c:order val="1"/>
          <c:tx>
            <c:strRef>
              <c:f>GRAF!$D$53</c:f>
              <c:strCache>
                <c:ptCount val="1"/>
                <c:pt idx="0">
                  <c:v>SO (Mobilne kućice)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GRAF!$B$54:$B$59</c:f>
              <c:strCache>
                <c:ptCount val="6"/>
                <c:pt idx="0">
                  <c:v>IV.</c:v>
                </c:pt>
                <c:pt idx="1">
                  <c:v>V.</c:v>
                </c:pt>
                <c:pt idx="2">
                  <c:v>VI.</c:v>
                </c:pt>
                <c:pt idx="3">
                  <c:v>VII.</c:v>
                </c:pt>
                <c:pt idx="4">
                  <c:v>VIII.</c:v>
                </c:pt>
                <c:pt idx="5">
                  <c:v>IX.</c:v>
                </c:pt>
              </c:strCache>
            </c:strRef>
          </c:cat>
          <c:val>
            <c:numRef>
              <c:f>GRAF!$D$54:$D$59</c:f>
              <c:numCache>
                <c:formatCode>General</c:formatCode>
                <c:ptCount val="6"/>
                <c:pt idx="0">
                  <c:v>55.4</c:v>
                </c:pt>
                <c:pt idx="1">
                  <c:v>133.6</c:v>
                </c:pt>
                <c:pt idx="2">
                  <c:v>363.9</c:v>
                </c:pt>
                <c:pt idx="3">
                  <c:v>793.4</c:v>
                </c:pt>
                <c:pt idx="4">
                  <c:v>928.9</c:v>
                </c:pt>
                <c:pt idx="5">
                  <c:v>302.2</c:v>
                </c:pt>
              </c:numCache>
            </c:numRef>
          </c:val>
        </c:ser>
        <c:ser>
          <c:idx val="2"/>
          <c:order val="2"/>
          <c:tx>
            <c:strRef>
              <c:f>GRAF!$E$53</c:f>
              <c:strCache>
                <c:ptCount val="1"/>
                <c:pt idx="0">
                  <c:v>SJ (Parcele i kamp mjesta)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GRAF!$B$54:$B$59</c:f>
              <c:strCache>
                <c:ptCount val="6"/>
                <c:pt idx="0">
                  <c:v>IV.</c:v>
                </c:pt>
                <c:pt idx="1">
                  <c:v>V.</c:v>
                </c:pt>
                <c:pt idx="2">
                  <c:v>VI.</c:v>
                </c:pt>
                <c:pt idx="3">
                  <c:v>VII.</c:v>
                </c:pt>
                <c:pt idx="4">
                  <c:v>VIII.</c:v>
                </c:pt>
                <c:pt idx="5">
                  <c:v>IX.</c:v>
                </c:pt>
              </c:strCache>
            </c:strRef>
          </c:cat>
          <c:val>
            <c:numRef>
              <c:f>GRAF!$E$54:$E$59</c:f>
              <c:numCache>
                <c:formatCode>General</c:formatCode>
                <c:ptCount val="6"/>
                <c:pt idx="0">
                  <c:v>23.6</c:v>
                </c:pt>
                <c:pt idx="1">
                  <c:v>45.4</c:v>
                </c:pt>
                <c:pt idx="2">
                  <c:v>81.9</c:v>
                </c:pt>
                <c:pt idx="3">
                  <c:v>167.9</c:v>
                </c:pt>
                <c:pt idx="4">
                  <c:v>189.6</c:v>
                </c:pt>
                <c:pt idx="5">
                  <c:v>69.2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7742224"/>
        <c:axId val="2106229536"/>
      </c:barChart>
      <c:catAx>
        <c:axId val="211774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06229536"/>
        <c:crosses val="autoZero"/>
        <c:auto val="1"/>
        <c:lblAlgn val="ctr"/>
        <c:lblOffset val="100"/>
        <c:noMultiLvlLbl val="0"/>
      </c:catAx>
      <c:valAx>
        <c:axId val="21062295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r-HR" b="0">
                    <a:latin typeface="Arial" panose="020B0604020202020204" pitchFamily="34" charset="0"/>
                    <a:cs typeface="Arial" panose="020B0604020202020204" pitchFamily="34" charset="0"/>
                  </a:rPr>
                  <a:t>kn</a:t>
                </a:r>
              </a:p>
            </c:rich>
          </c:tx>
          <c:layout>
            <c:manualLayout>
              <c:xMode val="edge"/>
              <c:yMode val="edge"/>
              <c:x val="0.0460405156537753"/>
              <c:y val="0.04515028363390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7742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r-HR" sz="2400" b="1" i="0" u="none" strike="noStrike" baseline="0" dirty="0">
                <a:solidFill>
                  <a:schemeClr val="accent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Prosječni prihod po noćenju u 2015.</a:t>
            </a:r>
            <a:endParaRPr lang="hr-HR" sz="2400" baseline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ln>
          <a:solidFill>
            <a:srgbClr val="5DCEAF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0777384076990376"/>
          <c:y val="0.160372401725646"/>
          <c:w val="0.655257808221127"/>
          <c:h val="0.654841765468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graf!$C$80</c:f>
              <c:strCache>
                <c:ptCount val="1"/>
                <c:pt idx="0">
                  <c:v>UKUPNO Kamp</c:v>
                </c:pt>
              </c:strCache>
            </c:strRef>
          </c:tx>
          <c:invertIfNegative val="0"/>
          <c:cat>
            <c:strRef>
              <c:f>graf!$B$81:$B$88</c:f>
              <c:strCache>
                <c:ptCount val="8"/>
                <c:pt idx="0">
                  <c:v>IV.</c:v>
                </c:pt>
                <c:pt idx="1">
                  <c:v>V.</c:v>
                </c:pt>
                <c:pt idx="2">
                  <c:v>VI.</c:v>
                </c:pt>
                <c:pt idx="3">
                  <c:v>VII.</c:v>
                </c:pt>
                <c:pt idx="4">
                  <c:v>VIII.</c:v>
                </c:pt>
                <c:pt idx="5">
                  <c:v>IX.</c:v>
                </c:pt>
                <c:pt idx="6">
                  <c:v>X.</c:v>
                </c:pt>
                <c:pt idx="7">
                  <c:v>IV.-X.</c:v>
                </c:pt>
              </c:strCache>
            </c:strRef>
          </c:cat>
          <c:val>
            <c:numRef>
              <c:f>graf!$C$81:$C$88</c:f>
              <c:numCache>
                <c:formatCode>General</c:formatCode>
                <c:ptCount val="8"/>
                <c:pt idx="0">
                  <c:v>131.5</c:v>
                </c:pt>
                <c:pt idx="1">
                  <c:v>105.5</c:v>
                </c:pt>
                <c:pt idx="2">
                  <c:v>84.6</c:v>
                </c:pt>
                <c:pt idx="3">
                  <c:v>85.9</c:v>
                </c:pt>
                <c:pt idx="4">
                  <c:v>89.3</c:v>
                </c:pt>
                <c:pt idx="5">
                  <c:v>92.1</c:v>
                </c:pt>
                <c:pt idx="6">
                  <c:v>203.1</c:v>
                </c:pt>
                <c:pt idx="7" formatCode="0.0">
                  <c:v>90.7</c:v>
                </c:pt>
              </c:numCache>
            </c:numRef>
          </c:val>
        </c:ser>
        <c:ser>
          <c:idx val="1"/>
          <c:order val="1"/>
          <c:tx>
            <c:strRef>
              <c:f>graf!$D$80</c:f>
              <c:strCache>
                <c:ptCount val="1"/>
                <c:pt idx="0">
                  <c:v>SO (Mobilne kućice)</c:v>
                </c:pt>
              </c:strCache>
            </c:strRef>
          </c:tx>
          <c:spPr>
            <a:solidFill>
              <a:srgbClr val="5DCEAF"/>
            </a:solidFill>
            <a:ln>
              <a:solidFill>
                <a:srgbClr val="5DCEAF"/>
              </a:solidFill>
            </a:ln>
          </c:spPr>
          <c:invertIfNegative val="1"/>
          <c:cat>
            <c:strRef>
              <c:f>graf!$B$81:$B$88</c:f>
              <c:strCache>
                <c:ptCount val="8"/>
                <c:pt idx="0">
                  <c:v>IV.</c:v>
                </c:pt>
                <c:pt idx="1">
                  <c:v>V.</c:v>
                </c:pt>
                <c:pt idx="2">
                  <c:v>VI.</c:v>
                </c:pt>
                <c:pt idx="3">
                  <c:v>VII.</c:v>
                </c:pt>
                <c:pt idx="4">
                  <c:v>VIII.</c:v>
                </c:pt>
                <c:pt idx="5">
                  <c:v>IX.</c:v>
                </c:pt>
                <c:pt idx="6">
                  <c:v>X.</c:v>
                </c:pt>
                <c:pt idx="7">
                  <c:v>IV.-X.</c:v>
                </c:pt>
              </c:strCache>
            </c:strRef>
          </c:cat>
          <c:val>
            <c:numRef>
              <c:f>graf!$D$81:$D$88</c:f>
              <c:numCache>
                <c:formatCode>General</c:formatCode>
                <c:ptCount val="8"/>
                <c:pt idx="0">
                  <c:v>116.7</c:v>
                </c:pt>
                <c:pt idx="1">
                  <c:v>168.7</c:v>
                </c:pt>
                <c:pt idx="2">
                  <c:v>178.7</c:v>
                </c:pt>
                <c:pt idx="3">
                  <c:v>204.0</c:v>
                </c:pt>
                <c:pt idx="4">
                  <c:v>214.0</c:v>
                </c:pt>
                <c:pt idx="5">
                  <c:v>161.5</c:v>
                </c:pt>
                <c:pt idx="6">
                  <c:v>95.5</c:v>
                </c:pt>
                <c:pt idx="7" formatCode="0.0">
                  <c:v>187.2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5DCEAF"/>
                    </a:solidFill>
                  </a:ln>
                </c14:spPr>
              </c14:invertSolidFillFmt>
            </c:ext>
          </c:extLst>
        </c:ser>
        <c:ser>
          <c:idx val="2"/>
          <c:order val="2"/>
          <c:tx>
            <c:strRef>
              <c:f>graf!$E$80</c:f>
              <c:strCache>
                <c:ptCount val="1"/>
                <c:pt idx="0">
                  <c:v>SJ (Parcele i kamp mjesta)</c:v>
                </c:pt>
              </c:strCache>
            </c:strRef>
          </c:tx>
          <c:invertIfNegative val="0"/>
          <c:cat>
            <c:strRef>
              <c:f>graf!$B$81:$B$88</c:f>
              <c:strCache>
                <c:ptCount val="8"/>
                <c:pt idx="0">
                  <c:v>IV.</c:v>
                </c:pt>
                <c:pt idx="1">
                  <c:v>V.</c:v>
                </c:pt>
                <c:pt idx="2">
                  <c:v>VI.</c:v>
                </c:pt>
                <c:pt idx="3">
                  <c:v>VII.</c:v>
                </c:pt>
                <c:pt idx="4">
                  <c:v>VIII.</c:v>
                </c:pt>
                <c:pt idx="5">
                  <c:v>IX.</c:v>
                </c:pt>
                <c:pt idx="6">
                  <c:v>X.</c:v>
                </c:pt>
                <c:pt idx="7">
                  <c:v>IV.-X.</c:v>
                </c:pt>
              </c:strCache>
            </c:strRef>
          </c:cat>
          <c:val>
            <c:numRef>
              <c:f>graf!$E$81:$E$88</c:f>
              <c:numCache>
                <c:formatCode>General</c:formatCode>
                <c:ptCount val="8"/>
                <c:pt idx="0">
                  <c:v>131.1</c:v>
                </c:pt>
                <c:pt idx="1">
                  <c:v>96.7</c:v>
                </c:pt>
                <c:pt idx="2">
                  <c:v>70.0</c:v>
                </c:pt>
                <c:pt idx="3">
                  <c:v>68.5</c:v>
                </c:pt>
                <c:pt idx="4">
                  <c:v>70.0</c:v>
                </c:pt>
                <c:pt idx="5">
                  <c:v>77.5</c:v>
                </c:pt>
                <c:pt idx="6">
                  <c:v>205.8</c:v>
                </c:pt>
                <c:pt idx="7" formatCode="0.0">
                  <c:v>73.7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894144"/>
        <c:axId val="2117736848"/>
      </c:barChart>
      <c:catAx>
        <c:axId val="2101894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 b="1"/>
                  <a:t>m</a:t>
                </a:r>
                <a:r>
                  <a:rPr lang="hr-HR" b="1" baseline="0"/>
                  <a:t> j e s e c i</a:t>
                </a:r>
                <a:endParaRPr lang="hr-HR" b="1"/>
              </a:p>
            </c:rich>
          </c:tx>
          <c:layout>
            <c:manualLayout>
              <c:xMode val="edge"/>
              <c:yMode val="edge"/>
              <c:x val="0.364761965729894"/>
              <c:y val="0.9073265152200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17736848"/>
        <c:crosses val="autoZero"/>
        <c:auto val="1"/>
        <c:lblAlgn val="ctr"/>
        <c:lblOffset val="100"/>
        <c:noMultiLvlLbl val="0"/>
      </c:catAx>
      <c:valAx>
        <c:axId val="211773684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r-HR" b="1"/>
                  <a:t>kn</a:t>
                </a:r>
              </a:p>
            </c:rich>
          </c:tx>
          <c:layout>
            <c:manualLayout>
              <c:xMode val="edge"/>
              <c:yMode val="edge"/>
              <c:x val="0.034327009936766"/>
              <c:y val="0.0782835249042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01894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4130408495686"/>
          <c:y val="0.391746342052071"/>
          <c:w val="0.245869591504314"/>
          <c:h val="0.264056700996208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0.01837</cdr:x>
      <cdr:y>0.02868</cdr:y>
    </cdr:from>
    <cdr:to>
      <cdr:x>0.95407</cdr:x>
      <cdr:y>0.09589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3330" y="127586"/>
          <a:ext cx="6791358" cy="298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r-HR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Prosječna</a:t>
          </a:r>
          <a:r>
            <a:rPr lang="hr-HR" sz="2000" b="1" baseline="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i</a:t>
          </a:r>
          <a:r>
            <a:rPr lang="hr-HR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skorištenost radnog kapaciteta po mjesecima 2015. (%)</a:t>
          </a:r>
          <a:endParaRPr lang="en-US" sz="2000" b="1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43019-8DBB-4E29-A31F-88C14C33CCB8}" type="datetimeFigureOut">
              <a:rPr lang="hr-HR" smtClean="0"/>
              <a:t>18.03.2016.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77F57-E2DC-4500-AC52-26B7FEB9D7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233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3E0AD-59EB-4DBC-B08E-A0D6A2BBDBE9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667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D0B2-A355-47AC-AA3D-627D3FB04E1C}" type="datetimeFigureOut">
              <a:rPr lang="hr-HR" smtClean="0"/>
              <a:t>18.03.2016.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D0B2-A355-47AC-AA3D-627D3FB04E1C}" type="datetimeFigureOut">
              <a:rPr lang="hr-HR" smtClean="0"/>
              <a:t>18.03.2016.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D0B2-A355-47AC-AA3D-627D3FB04E1C}" type="datetimeFigureOut">
              <a:rPr lang="hr-HR" smtClean="0"/>
              <a:t>18.03.2016.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D0B2-A355-47AC-AA3D-627D3FB04E1C}" type="datetimeFigureOut">
              <a:rPr lang="hr-HR" smtClean="0"/>
              <a:t>18.03.2016.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D0B2-A355-47AC-AA3D-627D3FB04E1C}" type="datetimeFigureOut">
              <a:rPr lang="hr-HR" smtClean="0"/>
              <a:t>18.03.2016.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D0B2-A355-47AC-AA3D-627D3FB04E1C}" type="datetimeFigureOut">
              <a:rPr lang="hr-HR" smtClean="0"/>
              <a:t>18.03.2016.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D0B2-A355-47AC-AA3D-627D3FB04E1C}" type="datetimeFigureOut">
              <a:rPr lang="hr-HR" smtClean="0"/>
              <a:t>18.03.2016.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D0B2-A355-47AC-AA3D-627D3FB04E1C}" type="datetimeFigureOut">
              <a:rPr lang="hr-HR" smtClean="0"/>
              <a:t>18.03.2016.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D0B2-A355-47AC-AA3D-627D3FB04E1C}" type="datetimeFigureOut">
              <a:rPr lang="hr-HR" smtClean="0"/>
              <a:t>18.03.2016.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D0B2-A355-47AC-AA3D-627D3FB04E1C}" type="datetimeFigureOut">
              <a:rPr lang="hr-HR" smtClean="0"/>
              <a:t>18.03.2016.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D0B2-A355-47AC-AA3D-627D3FB04E1C}" type="datetimeFigureOut">
              <a:rPr lang="hr-HR" smtClean="0"/>
              <a:t>18.03.2016.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75D0B2-A355-47AC-AA3D-627D3FB04E1C}" type="datetimeFigureOut">
              <a:rPr lang="hr-HR" smtClean="0"/>
              <a:t>18.03.2016.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BC6D3D-7D76-4DAF-AF62-E61741FD79E6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4" Type="http://schemas.openxmlformats.org/officeDocument/2006/relationships/image" Target="../media/image1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wmf"/><Relationship Id="rId7" Type="http://schemas.openxmlformats.org/officeDocument/2006/relationships/image" Target="../media/image14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280920" cy="4680520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ta-IN" sz="6000" dirty="0" smtClean="0">
                <a:solidFill>
                  <a:schemeClr val="accent4">
                    <a:lumMod val="75000"/>
                  </a:schemeClr>
                </a:solidFill>
              </a:rPr>
              <a:t>REZULTATI ZA </a:t>
            </a:r>
            <a:br>
              <a:rPr lang="ta-IN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ta-IN" sz="6000" dirty="0" smtClean="0">
                <a:solidFill>
                  <a:schemeClr val="accent4">
                    <a:lumMod val="75000"/>
                  </a:schemeClr>
                </a:solidFill>
              </a:rPr>
              <a:t>SIJEČ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ta-IN" sz="6000" dirty="0" smtClean="0">
                <a:solidFill>
                  <a:schemeClr val="accent4">
                    <a:lumMod val="75000"/>
                  </a:schemeClr>
                </a:solidFill>
              </a:rPr>
              <a:t>NJ – 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PROSINAC</a:t>
            </a:r>
            <a:r>
              <a:rPr lang="ta-IN" sz="6000" dirty="0" smtClean="0">
                <a:solidFill>
                  <a:schemeClr val="accent4">
                    <a:lumMod val="75000"/>
                  </a:schemeClr>
                </a:solidFill>
              </a:rPr>
              <a:t> 2015 </a:t>
            </a:r>
            <a:r>
              <a:rPr lang="hr-HR" sz="6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hr-HR" sz="6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hr-HR" sz="6000" dirty="0" smtClean="0"/>
              <a:t/>
            </a:r>
            <a:br>
              <a:rPr lang="hr-HR" sz="60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i="1" dirty="0" err="1" smtClean="0">
                <a:solidFill>
                  <a:srgbClr val="00B050"/>
                </a:solidFill>
              </a:rPr>
              <a:t>Opatija</a:t>
            </a:r>
            <a:r>
              <a:rPr lang="en-US" sz="2200" i="1" dirty="0" smtClean="0">
                <a:solidFill>
                  <a:srgbClr val="00B050"/>
                </a:solidFill>
              </a:rPr>
              <a:t>, 18.03.2016.</a:t>
            </a:r>
            <a:endParaRPr lang="hr-HR" sz="2200" i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70" y="25405"/>
            <a:ext cx="3534291" cy="120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91" y="98293"/>
            <a:ext cx="10015699" cy="12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8464" cy="1143000"/>
          </a:xfrm>
        </p:spPr>
        <p:txBody>
          <a:bodyPr/>
          <a:lstStyle/>
          <a:p>
            <a:pPr marL="0" indent="0">
              <a:buNone/>
            </a:pPr>
            <a:r>
              <a:rPr lang="hr-HR" sz="3200" dirty="0">
                <a:solidFill>
                  <a:srgbClr val="008000"/>
                </a:solidFill>
                <a:effectLst/>
              </a:rPr>
              <a:t>PRIHOD PO RASPOLOŽIVOJ SMJEŠTAJNOJ JEDINICI / SMJEŠTAJNOM </a:t>
            </a:r>
            <a:r>
              <a:rPr lang="hr-HR" sz="3200" dirty="0" smtClean="0">
                <a:solidFill>
                  <a:srgbClr val="008000"/>
                </a:solidFill>
                <a:effectLst/>
              </a:rPr>
              <a:t>OBJEKTU</a:t>
            </a:r>
            <a:r>
              <a:rPr lang="ta-IN" sz="3200" dirty="0" smtClean="0">
                <a:solidFill>
                  <a:srgbClr val="008000"/>
                </a:solidFill>
                <a:effectLst/>
              </a:rPr>
              <a:t> - RevPAR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90062"/>
              </p:ext>
            </p:extLst>
          </p:nvPr>
        </p:nvGraphicFramePr>
        <p:xfrm>
          <a:off x="251520" y="1331636"/>
          <a:ext cx="8424936" cy="5526359"/>
        </p:xfrm>
        <a:graphic>
          <a:graphicData uri="http://schemas.openxmlformats.org/drawingml/2006/table">
            <a:tbl>
              <a:tblPr firstRow="1" firstCol="1" bandRow="1"/>
              <a:tblGrid>
                <a:gridCol w="2294016"/>
                <a:gridCol w="1857497"/>
                <a:gridCol w="2044951"/>
                <a:gridCol w="2228472"/>
              </a:tblGrid>
              <a:tr h="9393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Mjeseci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Ukupno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Kamp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SO             </a:t>
                      </a:r>
                      <a:endParaRPr lang="hr-HR" sz="1600" b="1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</a:t>
                      </a: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Mobilne kućice)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SJ                       (Parcele i                     kamp mjesta)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24,9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59,3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19,8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55,2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130,9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44,4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103,2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296,1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79,5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209,7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626,8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160,5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237,3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704,3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179,5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88,4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245,8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67,3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24,6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36,2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21,2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59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 – 12 / 2015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109,5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325,7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83,2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24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71652379"/>
              </p:ext>
            </p:extLst>
          </p:nvPr>
        </p:nvGraphicFramePr>
        <p:xfrm>
          <a:off x="827584" y="1196752"/>
          <a:ext cx="784887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8464" cy="1143000"/>
          </a:xfrm>
        </p:spPr>
        <p:txBody>
          <a:bodyPr/>
          <a:lstStyle/>
          <a:p>
            <a:pPr marL="0" indent="0">
              <a:buNone/>
            </a:pPr>
            <a:r>
              <a:rPr lang="hr-HR" sz="3200" dirty="0">
                <a:solidFill>
                  <a:srgbClr val="008000"/>
                </a:solidFill>
                <a:effectLst/>
              </a:rPr>
              <a:t>PRIHOD PO RASPOLOŽIVOJ SMJEŠTAJNOJ JEDINICI / SMJEŠTAJNOM </a:t>
            </a:r>
            <a:r>
              <a:rPr lang="hr-HR" sz="3200" dirty="0" smtClean="0">
                <a:solidFill>
                  <a:srgbClr val="008000"/>
                </a:solidFill>
                <a:effectLst/>
              </a:rPr>
              <a:t>OBJEKTU</a:t>
            </a:r>
            <a:r>
              <a:rPr lang="ta-IN" sz="3200" dirty="0" smtClean="0">
                <a:solidFill>
                  <a:srgbClr val="008000"/>
                </a:solidFill>
                <a:effectLst/>
              </a:rPr>
              <a:t> - RevPAR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191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496944" cy="1403648"/>
          </a:xfrm>
        </p:spPr>
        <p:txBody>
          <a:bodyPr/>
          <a:lstStyle/>
          <a:p>
            <a:pPr marL="0" indent="0">
              <a:buNone/>
            </a:pPr>
            <a:r>
              <a:rPr lang="ta-IN" dirty="0" smtClean="0">
                <a:solidFill>
                  <a:srgbClr val="008000"/>
                </a:solidFill>
              </a:rPr>
              <a:t>GODIŠNJI </a:t>
            </a:r>
            <a:r>
              <a:rPr lang="ta-IN" dirty="0" err="1" smtClean="0">
                <a:solidFill>
                  <a:srgbClr val="008000"/>
                </a:solidFill>
              </a:rPr>
              <a:t>RevPAR</a:t>
            </a:r>
            <a:r>
              <a:rPr lang="hr-HR" dirty="0" smtClean="0">
                <a:solidFill>
                  <a:srgbClr val="008000"/>
                </a:solidFill>
              </a:rPr>
              <a:t/>
            </a:r>
            <a:br>
              <a:rPr lang="hr-HR" dirty="0" smtClean="0">
                <a:solidFill>
                  <a:srgbClr val="008000"/>
                </a:solidFill>
              </a:rPr>
            </a:br>
            <a:r>
              <a:rPr lang="hr-HR" sz="2400" dirty="0" smtClean="0">
                <a:solidFill>
                  <a:srgbClr val="008000"/>
                </a:solidFill>
              </a:rPr>
              <a:t>godišnji prihod smještaja / dnevni raspoloživi kapacitet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160441"/>
              </p:ext>
            </p:extLst>
          </p:nvPr>
        </p:nvGraphicFramePr>
        <p:xfrm>
          <a:off x="179512" y="1412776"/>
          <a:ext cx="8856984" cy="5651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Document" r:id="rId3" imgW="6121400" imgH="4978400" progId="Word.Document.12">
                  <p:embed/>
                </p:oleObj>
              </mc:Choice>
              <mc:Fallback>
                <p:oleObj name="Document" r:id="rId3" imgW="6121400" imgH="497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412776"/>
                        <a:ext cx="8856984" cy="5651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1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143000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rgbClr val="008000"/>
                </a:solidFill>
                <a:effectLst/>
              </a:rPr>
              <a:t>PRIHOD PO NOĆENJU</a:t>
            </a:r>
            <a:r>
              <a:rPr lang="en-US" dirty="0">
                <a:solidFill>
                  <a:srgbClr val="008000"/>
                </a:solidFill>
                <a:effectLst/>
              </a:rPr>
              <a:t> </a:t>
            </a:r>
            <a:r>
              <a:rPr lang="en-US" dirty="0" smtClean="0">
                <a:solidFill>
                  <a:srgbClr val="008000"/>
                </a:solidFill>
                <a:effectLst/>
              </a:rPr>
              <a:t/>
            </a:r>
            <a:br>
              <a:rPr lang="en-US" dirty="0" smtClean="0">
                <a:solidFill>
                  <a:srgbClr val="008000"/>
                </a:solidFill>
                <a:effectLst/>
              </a:rPr>
            </a:br>
            <a:r>
              <a:rPr lang="en-US" sz="2400" i="1" dirty="0" err="1" smtClean="0">
                <a:solidFill>
                  <a:srgbClr val="008000"/>
                </a:solidFill>
                <a:effectLst/>
              </a:rPr>
              <a:t>prihod</a:t>
            </a:r>
            <a:r>
              <a:rPr lang="en-US" sz="2400" i="1" dirty="0" smtClean="0">
                <a:solidFill>
                  <a:srgbClr val="008000"/>
                </a:solidFill>
                <a:effectLst/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  <a:effectLst/>
              </a:rPr>
              <a:t>smještaja</a:t>
            </a:r>
            <a:r>
              <a:rPr lang="en-US" sz="2400" i="1" dirty="0" smtClean="0">
                <a:solidFill>
                  <a:srgbClr val="008000"/>
                </a:solidFill>
                <a:effectLst/>
              </a:rPr>
              <a:t> / </a:t>
            </a:r>
            <a:r>
              <a:rPr lang="en-US" sz="2400" i="1" dirty="0" err="1" smtClean="0">
                <a:solidFill>
                  <a:srgbClr val="008000"/>
                </a:solidFill>
                <a:effectLst/>
              </a:rPr>
              <a:t>broj</a:t>
            </a:r>
            <a:r>
              <a:rPr lang="en-US" sz="2400" i="1" dirty="0" smtClean="0">
                <a:solidFill>
                  <a:srgbClr val="008000"/>
                </a:solidFill>
                <a:effectLst/>
              </a:rPr>
              <a:t> </a:t>
            </a:r>
            <a:r>
              <a:rPr lang="en-US" sz="2400" i="1" dirty="0" err="1" smtClean="0">
                <a:solidFill>
                  <a:srgbClr val="008000"/>
                </a:solidFill>
                <a:effectLst/>
              </a:rPr>
              <a:t>noćenja</a:t>
            </a:r>
            <a:endParaRPr lang="en-US" sz="2400" i="1" dirty="0">
              <a:solidFill>
                <a:srgbClr val="008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173739"/>
              </p:ext>
            </p:extLst>
          </p:nvPr>
        </p:nvGraphicFramePr>
        <p:xfrm>
          <a:off x="307975" y="1238250"/>
          <a:ext cx="8656638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Document" r:id="rId3" imgW="6121400" imgH="4076700" progId="Word.Document.12">
                  <p:embed/>
                </p:oleObj>
              </mc:Choice>
              <mc:Fallback>
                <p:oleObj name="Document" r:id="rId3" imgW="6121400" imgH="407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975" y="1238250"/>
                        <a:ext cx="8656638" cy="489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31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143000"/>
          </a:xfrm>
        </p:spPr>
        <p:txBody>
          <a:bodyPr/>
          <a:lstStyle/>
          <a:p>
            <a:pPr marL="0" indent="0">
              <a:buNone/>
            </a:pPr>
            <a:r>
              <a:rPr lang="ta-IN" dirty="0" smtClean="0">
                <a:solidFill>
                  <a:srgbClr val="008000"/>
                </a:solidFill>
              </a:rPr>
              <a:t>PRIHOD PO NOĆENJU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96864"/>
              </p:ext>
            </p:extLst>
          </p:nvPr>
        </p:nvGraphicFramePr>
        <p:xfrm>
          <a:off x="179512" y="836715"/>
          <a:ext cx="8964487" cy="5832641"/>
        </p:xfrm>
        <a:graphic>
          <a:graphicData uri="http://schemas.openxmlformats.org/drawingml/2006/table">
            <a:tbl>
              <a:tblPr firstRow="1" firstCol="1" bandRow="1"/>
              <a:tblGrid>
                <a:gridCol w="2440931"/>
                <a:gridCol w="1976455"/>
                <a:gridCol w="2175913"/>
                <a:gridCol w="2371188"/>
              </a:tblGrid>
              <a:tr h="991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Mjeseci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Ukupno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Kamp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SO            </a:t>
                      </a:r>
                      <a:endParaRPr lang="hr-HR" sz="1600" b="1" dirty="0" smtClean="0"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(Mobilne kućice)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SJ                       (Parcele i                     kamp mjesta)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60526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526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526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526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131,5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116,7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131,1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526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105,5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168,7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96,7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526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84,6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178,7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70,0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526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85,9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204,0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68,5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526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89,3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214,0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70,0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526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86,6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176,1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69,7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526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88,2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31,8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97,1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526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526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4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 – 12 / 2015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90,7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187,2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73,7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078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46673447"/>
              </p:ext>
            </p:extLst>
          </p:nvPr>
        </p:nvGraphicFramePr>
        <p:xfrm>
          <a:off x="179512" y="476672"/>
          <a:ext cx="896448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6657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5" y="0"/>
            <a:ext cx="8856984" cy="1431032"/>
          </a:xfrm>
        </p:spPr>
        <p:txBody>
          <a:bodyPr/>
          <a:lstStyle/>
          <a:p>
            <a:pPr marL="0" indent="0">
              <a:buNone/>
            </a:pPr>
            <a:r>
              <a:rPr lang="ta-IN" dirty="0" smtClean="0">
                <a:solidFill>
                  <a:srgbClr val="008000"/>
                </a:solidFill>
                <a:effectLst/>
              </a:rPr>
              <a:t>FAKTOR VIŠESTRUKE </a:t>
            </a:r>
            <a:r>
              <a:rPr lang="hr-HR" dirty="0" smtClean="0">
                <a:solidFill>
                  <a:srgbClr val="008000"/>
                </a:solidFill>
                <a:effectLst/>
              </a:rPr>
              <a:t>ZAUZETOST </a:t>
            </a:r>
            <a:r>
              <a:rPr lang="en-US" dirty="0">
                <a:solidFill>
                  <a:srgbClr val="008000"/>
                </a:solidFill>
                <a:effectLst/>
              </a:rPr>
              <a:t/>
            </a:r>
            <a:br>
              <a:rPr lang="en-US" dirty="0">
                <a:solidFill>
                  <a:srgbClr val="008000"/>
                </a:solidFill>
                <a:effectLst/>
              </a:rPr>
            </a:b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391575"/>
              </p:ext>
            </p:extLst>
          </p:nvPr>
        </p:nvGraphicFramePr>
        <p:xfrm>
          <a:off x="250825" y="1668463"/>
          <a:ext cx="8682038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Document" r:id="rId3" imgW="6311900" imgH="3784600" progId="Word.Document.12">
                  <p:embed/>
                </p:oleObj>
              </mc:Choice>
              <mc:Fallback>
                <p:oleObj name="Document" r:id="rId3" imgW="6311900" imgH="378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1668463"/>
                        <a:ext cx="8682038" cy="500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3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ta-IN" dirty="0" smtClean="0"/>
              <a:t>FVZ PO MJESECIMA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230333"/>
              </p:ext>
            </p:extLst>
          </p:nvPr>
        </p:nvGraphicFramePr>
        <p:xfrm>
          <a:off x="107504" y="1052740"/>
          <a:ext cx="8712968" cy="5773217"/>
        </p:xfrm>
        <a:graphic>
          <a:graphicData uri="http://schemas.openxmlformats.org/drawingml/2006/table">
            <a:tbl>
              <a:tblPr firstRow="1" firstCol="1" bandRow="1"/>
              <a:tblGrid>
                <a:gridCol w="2372444"/>
                <a:gridCol w="1921000"/>
                <a:gridCol w="2114865"/>
                <a:gridCol w="2304659"/>
              </a:tblGrid>
              <a:tr h="966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Mjeseci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Ukupno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Kamp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SO             (Mobilne kućice)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SJ                       (Parcele i                     kamp mjesta)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1,57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3,29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1,41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1,53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3,06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1,40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2,18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3,17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2,06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3,20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3,64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3,13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3,12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3,57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3,05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1,90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2,92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1,80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1,39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2,48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1,43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11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1624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 – 12 / 2015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2,44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3,32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2,35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65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512168"/>
          </a:xfrm>
        </p:spPr>
        <p:txBody>
          <a:bodyPr/>
          <a:lstStyle/>
          <a:p>
            <a:pPr marL="0" indent="0">
              <a:buNone/>
            </a:pPr>
            <a:r>
              <a:rPr lang="ta-IN" sz="3600" dirty="0" smtClean="0">
                <a:solidFill>
                  <a:srgbClr val="008000"/>
                </a:solidFill>
              </a:rPr>
              <a:t>PROSJEČNA DUŽINA BORAVKA</a:t>
            </a:r>
            <a:endParaRPr lang="en-US" sz="3600" dirty="0">
              <a:solidFill>
                <a:srgbClr val="008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88094"/>
              </p:ext>
            </p:extLst>
          </p:nvPr>
        </p:nvGraphicFramePr>
        <p:xfrm>
          <a:off x="107504" y="1340767"/>
          <a:ext cx="8856984" cy="550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Document" r:id="rId3" imgW="6121400" imgH="4978400" progId="Word.Document.12">
                  <p:embed/>
                </p:oleObj>
              </mc:Choice>
              <mc:Fallback>
                <p:oleObj name="Document" r:id="rId3" imgW="6121400" imgH="497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340767"/>
                        <a:ext cx="8856984" cy="550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251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0"/>
            <a:ext cx="8424936" cy="1143000"/>
          </a:xfrm>
        </p:spPr>
        <p:txBody>
          <a:bodyPr/>
          <a:lstStyle/>
          <a:p>
            <a:pPr marL="0" indent="0">
              <a:buNone/>
            </a:pPr>
            <a:r>
              <a:rPr lang="ta-IN" dirty="0" smtClean="0">
                <a:solidFill>
                  <a:srgbClr val="008000"/>
                </a:solidFill>
              </a:rPr>
              <a:t>PDB PO MJESECIMA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30608"/>
              </p:ext>
            </p:extLst>
          </p:nvPr>
        </p:nvGraphicFramePr>
        <p:xfrm>
          <a:off x="0" y="809331"/>
          <a:ext cx="9036496" cy="6072061"/>
        </p:xfrm>
        <a:graphic>
          <a:graphicData uri="http://schemas.openxmlformats.org/drawingml/2006/table">
            <a:tbl>
              <a:tblPr firstRow="1" firstCol="1" bandRow="1"/>
              <a:tblGrid>
                <a:gridCol w="2460537"/>
                <a:gridCol w="1992331"/>
                <a:gridCol w="2193393"/>
                <a:gridCol w="2390235"/>
              </a:tblGrid>
              <a:tr h="1028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Mjeseci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Ukupno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Kamp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SO             (Mobilne kućice)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SJ                       (Parcele i                     kamp mjesta)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2,91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2,72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2,96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4,07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4,58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3,99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4,80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5,23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4,76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6,34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7,04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6,33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6,22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7,65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6,26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5,73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6,53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5,62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4,13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8,89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3,83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11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879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3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charset="0"/>
                          <a:cs typeface="Times New Roman" charset="0"/>
                        </a:rPr>
                        <a:t>1 – 12 / 2015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5,61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6,18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5,62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683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604448" cy="1143000"/>
          </a:xfrm>
        </p:spPr>
        <p:txBody>
          <a:bodyPr/>
          <a:lstStyle/>
          <a:p>
            <a:pPr marL="0" indent="0" algn="l">
              <a:buNone/>
            </a:pPr>
            <a:r>
              <a:rPr lang="ta-IN" dirty="0" smtClean="0">
                <a:solidFill>
                  <a:srgbClr val="008000"/>
                </a:solidFill>
              </a:rPr>
              <a:t>STRUKTURA UZORKA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119547"/>
              </p:ext>
            </p:extLst>
          </p:nvPr>
        </p:nvGraphicFramePr>
        <p:xfrm>
          <a:off x="611188" y="1122363"/>
          <a:ext cx="7593012" cy="555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Document" r:id="rId3" imgW="6134100" imgH="8255000" progId="Word.Document.12">
                  <p:embed/>
                </p:oleObj>
              </mc:Choice>
              <mc:Fallback>
                <p:oleObj name="Document" r:id="rId3" imgW="6134100" imgH="825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188" y="1122363"/>
                        <a:ext cx="7593012" cy="555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2524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16632"/>
            <a:ext cx="7272808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r-HR" sz="3600" dirty="0">
                <a:latin typeface="Calibri" charset="0"/>
              </a:rPr>
              <a:t>PRIPREMA I DOSTAVA PODATAKA</a:t>
            </a:r>
          </a:p>
        </p:txBody>
      </p:sp>
      <p:grpSp>
        <p:nvGrpSpPr>
          <p:cNvPr id="2" name="Group 190"/>
          <p:cNvGrpSpPr>
            <a:grpSpLocks/>
          </p:cNvGrpSpPr>
          <p:nvPr/>
        </p:nvGrpSpPr>
        <p:grpSpPr bwMode="auto">
          <a:xfrm>
            <a:off x="5029200" y="3581400"/>
            <a:ext cx="2133600" cy="1524000"/>
            <a:chOff x="3168" y="2256"/>
            <a:chExt cx="1344" cy="960"/>
          </a:xfrm>
        </p:grpSpPr>
        <p:graphicFrame>
          <p:nvGraphicFramePr>
            <p:cNvPr id="33943" name="Object 5"/>
            <p:cNvGraphicFramePr>
              <a:graphicFrameLocks noChangeAspect="1"/>
            </p:cNvGraphicFramePr>
            <p:nvPr/>
          </p:nvGraphicFramePr>
          <p:xfrm>
            <a:off x="3168" y="2256"/>
            <a:ext cx="1344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6" name="Clip" r:id="rId3" imgW="1086186" imgH="699668" progId="">
                    <p:embed/>
                  </p:oleObj>
                </mc:Choice>
                <mc:Fallback>
                  <p:oleObj name="Clip" r:id="rId3" imgW="1086186" imgH="69966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256"/>
                          <a:ext cx="1344" cy="960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944" name="Rectangle 117"/>
            <p:cNvSpPr>
              <a:spLocks noChangeArrowheads="1"/>
            </p:cNvSpPr>
            <p:nvPr/>
          </p:nvSpPr>
          <p:spPr bwMode="auto">
            <a:xfrm>
              <a:off x="3456" y="2640"/>
              <a:ext cx="9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2000"/>
                <a:t>INTERNET</a:t>
              </a:r>
              <a:endParaRPr lang="hr-HR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86"/>
          <p:cNvGrpSpPr>
            <a:grpSpLocks/>
          </p:cNvGrpSpPr>
          <p:nvPr/>
        </p:nvGrpSpPr>
        <p:grpSpPr bwMode="auto">
          <a:xfrm>
            <a:off x="152400" y="1219200"/>
            <a:ext cx="3048000" cy="4658072"/>
            <a:chOff x="96" y="768"/>
            <a:chExt cx="1920" cy="3312"/>
          </a:xfrm>
        </p:grpSpPr>
        <p:sp>
          <p:nvSpPr>
            <p:cNvPr id="33941" name="Rectangle 177"/>
            <p:cNvSpPr>
              <a:spLocks noChangeArrowheads="1"/>
            </p:cNvSpPr>
            <p:nvPr/>
          </p:nvSpPr>
          <p:spPr bwMode="auto">
            <a:xfrm>
              <a:off x="96" y="768"/>
              <a:ext cx="1920" cy="3312"/>
            </a:xfrm>
            <a:prstGeom prst="rect">
              <a:avLst/>
            </a:prstGeom>
            <a:noFill/>
            <a:ln w="12700">
              <a:solidFill>
                <a:srgbClr val="23232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hr-HR"/>
            </a:p>
          </p:txBody>
        </p:sp>
        <p:sp>
          <p:nvSpPr>
            <p:cNvPr id="33942" name="Rectangle 180"/>
            <p:cNvSpPr>
              <a:spLocks noChangeArrowheads="1"/>
            </p:cNvSpPr>
            <p:nvPr/>
          </p:nvSpPr>
          <p:spPr bwMode="auto">
            <a:xfrm>
              <a:off x="336" y="768"/>
              <a:ext cx="14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ta-IN" sz="1400" b="1" dirty="0" smtClean="0"/>
                <a:t>KAMP</a:t>
              </a:r>
              <a:endParaRPr lang="hr-HR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88"/>
          <p:cNvGrpSpPr>
            <a:grpSpLocks/>
          </p:cNvGrpSpPr>
          <p:nvPr/>
        </p:nvGrpSpPr>
        <p:grpSpPr bwMode="auto">
          <a:xfrm>
            <a:off x="5076056" y="1268760"/>
            <a:ext cx="3856856" cy="2332856"/>
            <a:chOff x="3504" y="1200"/>
            <a:chExt cx="2112" cy="1152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504" y="1334"/>
              <a:ext cx="960" cy="1018"/>
              <a:chOff x="3024" y="950"/>
              <a:chExt cx="960" cy="1018"/>
            </a:xfrm>
          </p:grpSpPr>
          <p:graphicFrame>
            <p:nvGraphicFramePr>
              <p:cNvPr id="33830" name="Object 3"/>
              <p:cNvGraphicFramePr>
                <a:graphicFrameLocks noChangeAspect="1"/>
              </p:cNvGraphicFramePr>
              <p:nvPr/>
            </p:nvGraphicFramePr>
            <p:xfrm>
              <a:off x="3072" y="1152"/>
              <a:ext cx="378" cy="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77" name="Clip" r:id="rId5" imgW="2733472" imgH="3819728" progId="">
                      <p:embed/>
                    </p:oleObj>
                  </mc:Choice>
                  <mc:Fallback>
                    <p:oleObj name="Clip" r:id="rId5" imgW="2733472" imgH="381972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72" y="1152"/>
                            <a:ext cx="378" cy="528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" name="Group 7"/>
              <p:cNvGrpSpPr>
                <a:grpSpLocks/>
              </p:cNvGrpSpPr>
              <p:nvPr/>
            </p:nvGrpSpPr>
            <p:grpSpPr bwMode="auto">
              <a:xfrm>
                <a:off x="3456" y="1296"/>
                <a:ext cx="505" cy="384"/>
                <a:chOff x="1104" y="1680"/>
                <a:chExt cx="505" cy="384"/>
              </a:xfrm>
            </p:grpSpPr>
            <p:grpSp>
              <p:nvGrpSpPr>
                <p:cNvPr id="7" name="Group 8"/>
                <p:cNvGrpSpPr>
                  <a:grpSpLocks/>
                </p:cNvGrpSpPr>
                <p:nvPr/>
              </p:nvGrpSpPr>
              <p:grpSpPr bwMode="auto">
                <a:xfrm>
                  <a:off x="1104" y="1943"/>
                  <a:ext cx="505" cy="121"/>
                  <a:chOff x="336" y="1770"/>
                  <a:chExt cx="505" cy="121"/>
                </a:xfrm>
              </p:grpSpPr>
              <p:sp>
                <p:nvSpPr>
                  <p:cNvPr id="33860" name="Freeform 9"/>
                  <p:cNvSpPr>
                    <a:spLocks/>
                  </p:cNvSpPr>
                  <p:nvPr/>
                </p:nvSpPr>
                <p:spPr bwMode="auto">
                  <a:xfrm>
                    <a:off x="645" y="1777"/>
                    <a:ext cx="2" cy="1"/>
                  </a:xfrm>
                  <a:custGeom>
                    <a:avLst/>
                    <a:gdLst>
                      <a:gd name="T0" fmla="*/ 0 w 16"/>
                      <a:gd name="T1" fmla="*/ 0 h 7"/>
                      <a:gd name="T2" fmla="*/ 0 w 16"/>
                      <a:gd name="T3" fmla="*/ 0 h 7"/>
                      <a:gd name="T4" fmla="*/ 0 w 16"/>
                      <a:gd name="T5" fmla="*/ 0 h 7"/>
                      <a:gd name="T6" fmla="*/ 0 w 16"/>
                      <a:gd name="T7" fmla="*/ 0 h 7"/>
                      <a:gd name="T8" fmla="*/ 0 w 16"/>
                      <a:gd name="T9" fmla="*/ 0 h 7"/>
                      <a:gd name="T10" fmla="*/ 0 w 1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7"/>
                      <a:gd name="T20" fmla="*/ 16 w 1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7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7"/>
                        </a:lnTo>
                        <a:lnTo>
                          <a:pt x="14" y="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1" name="Freeform 10"/>
                  <p:cNvSpPr>
                    <a:spLocks/>
                  </p:cNvSpPr>
                  <p:nvPr/>
                </p:nvSpPr>
                <p:spPr bwMode="auto">
                  <a:xfrm>
                    <a:off x="641" y="1777"/>
                    <a:ext cx="2" cy="1"/>
                  </a:xfrm>
                  <a:custGeom>
                    <a:avLst/>
                    <a:gdLst>
                      <a:gd name="T0" fmla="*/ 0 w 16"/>
                      <a:gd name="T1" fmla="*/ 0 h 7"/>
                      <a:gd name="T2" fmla="*/ 0 w 16"/>
                      <a:gd name="T3" fmla="*/ 0 h 7"/>
                      <a:gd name="T4" fmla="*/ 0 w 16"/>
                      <a:gd name="T5" fmla="*/ 0 h 7"/>
                      <a:gd name="T6" fmla="*/ 0 w 16"/>
                      <a:gd name="T7" fmla="*/ 0 h 7"/>
                      <a:gd name="T8" fmla="*/ 0 w 16"/>
                      <a:gd name="T9" fmla="*/ 0 h 7"/>
                      <a:gd name="T10" fmla="*/ 0 w 1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7"/>
                      <a:gd name="T20" fmla="*/ 16 w 1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8" y="7"/>
                        </a:lnTo>
                        <a:lnTo>
                          <a:pt x="13" y="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2" name="Freeform 11"/>
                  <p:cNvSpPr>
                    <a:spLocks/>
                  </p:cNvSpPr>
                  <p:nvPr/>
                </p:nvSpPr>
                <p:spPr bwMode="auto">
                  <a:xfrm>
                    <a:off x="636" y="1777"/>
                    <a:ext cx="3" cy="1"/>
                  </a:xfrm>
                  <a:custGeom>
                    <a:avLst/>
                    <a:gdLst>
                      <a:gd name="T0" fmla="*/ 0 w 16"/>
                      <a:gd name="T1" fmla="*/ 0 h 7"/>
                      <a:gd name="T2" fmla="*/ 0 w 16"/>
                      <a:gd name="T3" fmla="*/ 0 h 7"/>
                      <a:gd name="T4" fmla="*/ 0 w 16"/>
                      <a:gd name="T5" fmla="*/ 0 h 7"/>
                      <a:gd name="T6" fmla="*/ 0 w 16"/>
                      <a:gd name="T7" fmla="*/ 0 h 7"/>
                      <a:gd name="T8" fmla="*/ 0 w 16"/>
                      <a:gd name="T9" fmla="*/ 0 h 7"/>
                      <a:gd name="T10" fmla="*/ 0 w 1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7"/>
                      <a:gd name="T20" fmla="*/ 16 w 1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7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7"/>
                        </a:lnTo>
                        <a:lnTo>
                          <a:pt x="14" y="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3" name="Freeform 12"/>
                  <p:cNvSpPr>
                    <a:spLocks/>
                  </p:cNvSpPr>
                  <p:nvPr/>
                </p:nvSpPr>
                <p:spPr bwMode="auto">
                  <a:xfrm>
                    <a:off x="670" y="1777"/>
                    <a:ext cx="2" cy="1"/>
                  </a:xfrm>
                  <a:custGeom>
                    <a:avLst/>
                    <a:gdLst>
                      <a:gd name="T0" fmla="*/ 0 w 15"/>
                      <a:gd name="T1" fmla="*/ 0 h 7"/>
                      <a:gd name="T2" fmla="*/ 0 w 15"/>
                      <a:gd name="T3" fmla="*/ 0 h 7"/>
                      <a:gd name="T4" fmla="*/ 0 w 15"/>
                      <a:gd name="T5" fmla="*/ 0 h 7"/>
                      <a:gd name="T6" fmla="*/ 0 w 15"/>
                      <a:gd name="T7" fmla="*/ 0 h 7"/>
                      <a:gd name="T8" fmla="*/ 0 w 15"/>
                      <a:gd name="T9" fmla="*/ 0 h 7"/>
                      <a:gd name="T10" fmla="*/ 0 w 15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7"/>
                      <a:gd name="T20" fmla="*/ 15 w 15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8" y="7"/>
                        </a:lnTo>
                        <a:lnTo>
                          <a:pt x="13" y="5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4" name="Freeform 13"/>
                  <p:cNvSpPr>
                    <a:spLocks/>
                  </p:cNvSpPr>
                  <p:nvPr/>
                </p:nvSpPr>
                <p:spPr bwMode="auto">
                  <a:xfrm>
                    <a:off x="666" y="1777"/>
                    <a:ext cx="3" cy="1"/>
                  </a:xfrm>
                  <a:custGeom>
                    <a:avLst/>
                    <a:gdLst>
                      <a:gd name="T0" fmla="*/ 0 w 15"/>
                      <a:gd name="T1" fmla="*/ 0 h 7"/>
                      <a:gd name="T2" fmla="*/ 0 w 15"/>
                      <a:gd name="T3" fmla="*/ 0 h 7"/>
                      <a:gd name="T4" fmla="*/ 0 w 15"/>
                      <a:gd name="T5" fmla="*/ 0 h 7"/>
                      <a:gd name="T6" fmla="*/ 0 w 15"/>
                      <a:gd name="T7" fmla="*/ 0 h 7"/>
                      <a:gd name="T8" fmla="*/ 0 w 15"/>
                      <a:gd name="T9" fmla="*/ 0 h 7"/>
                      <a:gd name="T10" fmla="*/ 0 w 15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7"/>
                      <a:gd name="T20" fmla="*/ 15 w 15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7" y="7"/>
                        </a:lnTo>
                        <a:lnTo>
                          <a:pt x="13" y="5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5" name="Freeform 14"/>
                  <p:cNvSpPr>
                    <a:spLocks/>
                  </p:cNvSpPr>
                  <p:nvPr/>
                </p:nvSpPr>
                <p:spPr bwMode="auto">
                  <a:xfrm>
                    <a:off x="657" y="1777"/>
                    <a:ext cx="3" cy="1"/>
                  </a:xfrm>
                  <a:custGeom>
                    <a:avLst/>
                    <a:gdLst>
                      <a:gd name="T0" fmla="*/ 0 w 15"/>
                      <a:gd name="T1" fmla="*/ 0 h 7"/>
                      <a:gd name="T2" fmla="*/ 0 w 15"/>
                      <a:gd name="T3" fmla="*/ 0 h 7"/>
                      <a:gd name="T4" fmla="*/ 0 w 15"/>
                      <a:gd name="T5" fmla="*/ 0 h 7"/>
                      <a:gd name="T6" fmla="*/ 0 w 15"/>
                      <a:gd name="T7" fmla="*/ 0 h 7"/>
                      <a:gd name="T8" fmla="*/ 0 w 15"/>
                      <a:gd name="T9" fmla="*/ 0 h 7"/>
                      <a:gd name="T10" fmla="*/ 0 w 15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7"/>
                      <a:gd name="T20" fmla="*/ 15 w 15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7" y="7"/>
                        </a:lnTo>
                        <a:lnTo>
                          <a:pt x="13" y="5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6" name="Freeform 15"/>
                  <p:cNvSpPr>
                    <a:spLocks/>
                  </p:cNvSpPr>
                  <p:nvPr/>
                </p:nvSpPr>
                <p:spPr bwMode="auto">
                  <a:xfrm>
                    <a:off x="661" y="1777"/>
                    <a:ext cx="3" cy="1"/>
                  </a:xfrm>
                  <a:custGeom>
                    <a:avLst/>
                    <a:gdLst>
                      <a:gd name="T0" fmla="*/ 0 w 15"/>
                      <a:gd name="T1" fmla="*/ 0 h 7"/>
                      <a:gd name="T2" fmla="*/ 0 w 15"/>
                      <a:gd name="T3" fmla="*/ 0 h 7"/>
                      <a:gd name="T4" fmla="*/ 0 w 15"/>
                      <a:gd name="T5" fmla="*/ 0 h 7"/>
                      <a:gd name="T6" fmla="*/ 0 w 15"/>
                      <a:gd name="T7" fmla="*/ 0 h 7"/>
                      <a:gd name="T8" fmla="*/ 0 w 15"/>
                      <a:gd name="T9" fmla="*/ 0 h 7"/>
                      <a:gd name="T10" fmla="*/ 0 w 15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7"/>
                      <a:gd name="T20" fmla="*/ 15 w 15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8" y="7"/>
                        </a:lnTo>
                        <a:lnTo>
                          <a:pt x="13" y="5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7" name="Freeform 16"/>
                  <p:cNvSpPr>
                    <a:spLocks/>
                  </p:cNvSpPr>
                  <p:nvPr/>
                </p:nvSpPr>
                <p:spPr bwMode="auto">
                  <a:xfrm>
                    <a:off x="649" y="1777"/>
                    <a:ext cx="3" cy="1"/>
                  </a:xfrm>
                  <a:custGeom>
                    <a:avLst/>
                    <a:gdLst>
                      <a:gd name="T0" fmla="*/ 0 w 15"/>
                      <a:gd name="T1" fmla="*/ 0 h 7"/>
                      <a:gd name="T2" fmla="*/ 0 w 15"/>
                      <a:gd name="T3" fmla="*/ 0 h 7"/>
                      <a:gd name="T4" fmla="*/ 0 w 15"/>
                      <a:gd name="T5" fmla="*/ 0 h 7"/>
                      <a:gd name="T6" fmla="*/ 0 w 15"/>
                      <a:gd name="T7" fmla="*/ 0 h 7"/>
                      <a:gd name="T8" fmla="*/ 0 w 15"/>
                      <a:gd name="T9" fmla="*/ 0 h 7"/>
                      <a:gd name="T10" fmla="*/ 0 w 15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7"/>
                      <a:gd name="T20" fmla="*/ 15 w 15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8" y="7"/>
                        </a:lnTo>
                        <a:lnTo>
                          <a:pt x="13" y="5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8" name="Freeform 17"/>
                  <p:cNvSpPr>
                    <a:spLocks/>
                  </p:cNvSpPr>
                  <p:nvPr/>
                </p:nvSpPr>
                <p:spPr bwMode="auto">
                  <a:xfrm>
                    <a:off x="653" y="1777"/>
                    <a:ext cx="3" cy="1"/>
                  </a:xfrm>
                  <a:custGeom>
                    <a:avLst/>
                    <a:gdLst>
                      <a:gd name="T0" fmla="*/ 0 w 16"/>
                      <a:gd name="T1" fmla="*/ 0 h 7"/>
                      <a:gd name="T2" fmla="*/ 0 w 16"/>
                      <a:gd name="T3" fmla="*/ 0 h 7"/>
                      <a:gd name="T4" fmla="*/ 0 w 16"/>
                      <a:gd name="T5" fmla="*/ 0 h 7"/>
                      <a:gd name="T6" fmla="*/ 0 w 16"/>
                      <a:gd name="T7" fmla="*/ 0 h 7"/>
                      <a:gd name="T8" fmla="*/ 0 w 16"/>
                      <a:gd name="T9" fmla="*/ 0 h 7"/>
                      <a:gd name="T10" fmla="*/ 0 w 1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7"/>
                      <a:gd name="T20" fmla="*/ 16 w 1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7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7"/>
                        </a:lnTo>
                        <a:lnTo>
                          <a:pt x="14" y="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9" name="Freeform 18"/>
                  <p:cNvSpPr>
                    <a:spLocks/>
                  </p:cNvSpPr>
                  <p:nvPr/>
                </p:nvSpPr>
                <p:spPr bwMode="auto">
                  <a:xfrm>
                    <a:off x="716" y="1777"/>
                    <a:ext cx="3" cy="1"/>
                  </a:xfrm>
                  <a:custGeom>
                    <a:avLst/>
                    <a:gdLst>
                      <a:gd name="T0" fmla="*/ 0 w 15"/>
                      <a:gd name="T1" fmla="*/ 0 h 7"/>
                      <a:gd name="T2" fmla="*/ 0 w 15"/>
                      <a:gd name="T3" fmla="*/ 0 h 7"/>
                      <a:gd name="T4" fmla="*/ 0 w 15"/>
                      <a:gd name="T5" fmla="*/ 0 h 7"/>
                      <a:gd name="T6" fmla="*/ 0 w 15"/>
                      <a:gd name="T7" fmla="*/ 0 h 7"/>
                      <a:gd name="T8" fmla="*/ 0 w 15"/>
                      <a:gd name="T9" fmla="*/ 0 h 7"/>
                      <a:gd name="T10" fmla="*/ 0 w 15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7"/>
                      <a:gd name="T20" fmla="*/ 15 w 15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8" y="7"/>
                        </a:lnTo>
                        <a:lnTo>
                          <a:pt x="13" y="5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0" name="Freeform 19"/>
                  <p:cNvSpPr>
                    <a:spLocks/>
                  </p:cNvSpPr>
                  <p:nvPr/>
                </p:nvSpPr>
                <p:spPr bwMode="auto">
                  <a:xfrm>
                    <a:off x="707" y="1777"/>
                    <a:ext cx="3" cy="1"/>
                  </a:xfrm>
                  <a:custGeom>
                    <a:avLst/>
                    <a:gdLst>
                      <a:gd name="T0" fmla="*/ 0 w 15"/>
                      <a:gd name="T1" fmla="*/ 0 h 7"/>
                      <a:gd name="T2" fmla="*/ 0 w 15"/>
                      <a:gd name="T3" fmla="*/ 0 h 7"/>
                      <a:gd name="T4" fmla="*/ 0 w 15"/>
                      <a:gd name="T5" fmla="*/ 0 h 7"/>
                      <a:gd name="T6" fmla="*/ 0 w 15"/>
                      <a:gd name="T7" fmla="*/ 0 h 7"/>
                      <a:gd name="T8" fmla="*/ 0 w 15"/>
                      <a:gd name="T9" fmla="*/ 0 h 7"/>
                      <a:gd name="T10" fmla="*/ 0 w 15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7"/>
                      <a:gd name="T20" fmla="*/ 15 w 15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8" y="7"/>
                        </a:lnTo>
                        <a:lnTo>
                          <a:pt x="13" y="5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1" name="Freeform 20"/>
                  <p:cNvSpPr>
                    <a:spLocks/>
                  </p:cNvSpPr>
                  <p:nvPr/>
                </p:nvSpPr>
                <p:spPr bwMode="auto">
                  <a:xfrm>
                    <a:off x="711" y="1777"/>
                    <a:ext cx="3" cy="1"/>
                  </a:xfrm>
                  <a:custGeom>
                    <a:avLst/>
                    <a:gdLst>
                      <a:gd name="T0" fmla="*/ 0 w 16"/>
                      <a:gd name="T1" fmla="*/ 0 h 7"/>
                      <a:gd name="T2" fmla="*/ 0 w 16"/>
                      <a:gd name="T3" fmla="*/ 0 h 7"/>
                      <a:gd name="T4" fmla="*/ 0 w 16"/>
                      <a:gd name="T5" fmla="*/ 0 h 7"/>
                      <a:gd name="T6" fmla="*/ 0 w 16"/>
                      <a:gd name="T7" fmla="*/ 0 h 7"/>
                      <a:gd name="T8" fmla="*/ 0 w 16"/>
                      <a:gd name="T9" fmla="*/ 0 h 7"/>
                      <a:gd name="T10" fmla="*/ 0 w 1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7"/>
                      <a:gd name="T20" fmla="*/ 16 w 1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8" y="7"/>
                        </a:lnTo>
                        <a:lnTo>
                          <a:pt x="13" y="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2" name="Freeform 21"/>
                  <p:cNvSpPr>
                    <a:spLocks/>
                  </p:cNvSpPr>
                  <p:nvPr/>
                </p:nvSpPr>
                <p:spPr bwMode="auto">
                  <a:xfrm>
                    <a:off x="695" y="1777"/>
                    <a:ext cx="3" cy="1"/>
                  </a:xfrm>
                  <a:custGeom>
                    <a:avLst/>
                    <a:gdLst>
                      <a:gd name="T0" fmla="*/ 0 w 15"/>
                      <a:gd name="T1" fmla="*/ 0 h 7"/>
                      <a:gd name="T2" fmla="*/ 0 w 15"/>
                      <a:gd name="T3" fmla="*/ 0 h 7"/>
                      <a:gd name="T4" fmla="*/ 0 w 15"/>
                      <a:gd name="T5" fmla="*/ 0 h 7"/>
                      <a:gd name="T6" fmla="*/ 0 w 15"/>
                      <a:gd name="T7" fmla="*/ 0 h 7"/>
                      <a:gd name="T8" fmla="*/ 0 w 15"/>
                      <a:gd name="T9" fmla="*/ 0 h 7"/>
                      <a:gd name="T10" fmla="*/ 0 w 15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7"/>
                      <a:gd name="T20" fmla="*/ 15 w 15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7" y="7"/>
                        </a:lnTo>
                        <a:lnTo>
                          <a:pt x="13" y="5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3" name="Freeform 22"/>
                  <p:cNvSpPr>
                    <a:spLocks/>
                  </p:cNvSpPr>
                  <p:nvPr/>
                </p:nvSpPr>
                <p:spPr bwMode="auto">
                  <a:xfrm>
                    <a:off x="699" y="1777"/>
                    <a:ext cx="3" cy="1"/>
                  </a:xfrm>
                  <a:custGeom>
                    <a:avLst/>
                    <a:gdLst>
                      <a:gd name="T0" fmla="*/ 0 w 15"/>
                      <a:gd name="T1" fmla="*/ 0 h 7"/>
                      <a:gd name="T2" fmla="*/ 0 w 15"/>
                      <a:gd name="T3" fmla="*/ 0 h 7"/>
                      <a:gd name="T4" fmla="*/ 0 w 15"/>
                      <a:gd name="T5" fmla="*/ 0 h 7"/>
                      <a:gd name="T6" fmla="*/ 0 w 15"/>
                      <a:gd name="T7" fmla="*/ 0 h 7"/>
                      <a:gd name="T8" fmla="*/ 0 w 15"/>
                      <a:gd name="T9" fmla="*/ 0 h 7"/>
                      <a:gd name="T10" fmla="*/ 0 w 15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7"/>
                      <a:gd name="T20" fmla="*/ 15 w 15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8" y="7"/>
                        </a:lnTo>
                        <a:lnTo>
                          <a:pt x="13" y="5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4" name="Freeform 23"/>
                  <p:cNvSpPr>
                    <a:spLocks/>
                  </p:cNvSpPr>
                  <p:nvPr/>
                </p:nvSpPr>
                <p:spPr bwMode="auto">
                  <a:xfrm>
                    <a:off x="703" y="1777"/>
                    <a:ext cx="3" cy="1"/>
                  </a:xfrm>
                  <a:custGeom>
                    <a:avLst/>
                    <a:gdLst>
                      <a:gd name="T0" fmla="*/ 0 w 16"/>
                      <a:gd name="T1" fmla="*/ 0 h 7"/>
                      <a:gd name="T2" fmla="*/ 0 w 16"/>
                      <a:gd name="T3" fmla="*/ 0 h 7"/>
                      <a:gd name="T4" fmla="*/ 0 w 16"/>
                      <a:gd name="T5" fmla="*/ 0 h 7"/>
                      <a:gd name="T6" fmla="*/ 0 w 16"/>
                      <a:gd name="T7" fmla="*/ 0 h 7"/>
                      <a:gd name="T8" fmla="*/ 0 w 16"/>
                      <a:gd name="T9" fmla="*/ 0 h 7"/>
                      <a:gd name="T10" fmla="*/ 0 w 1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7"/>
                      <a:gd name="T20" fmla="*/ 16 w 1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7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7"/>
                        </a:lnTo>
                        <a:lnTo>
                          <a:pt x="14" y="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5" name="Freeform 24"/>
                  <p:cNvSpPr>
                    <a:spLocks/>
                  </p:cNvSpPr>
                  <p:nvPr/>
                </p:nvSpPr>
                <p:spPr bwMode="auto">
                  <a:xfrm>
                    <a:off x="674" y="1777"/>
                    <a:ext cx="2" cy="1"/>
                  </a:xfrm>
                  <a:custGeom>
                    <a:avLst/>
                    <a:gdLst>
                      <a:gd name="T0" fmla="*/ 0 w 16"/>
                      <a:gd name="T1" fmla="*/ 0 h 7"/>
                      <a:gd name="T2" fmla="*/ 0 w 16"/>
                      <a:gd name="T3" fmla="*/ 0 h 7"/>
                      <a:gd name="T4" fmla="*/ 0 w 16"/>
                      <a:gd name="T5" fmla="*/ 0 h 7"/>
                      <a:gd name="T6" fmla="*/ 0 w 16"/>
                      <a:gd name="T7" fmla="*/ 0 h 7"/>
                      <a:gd name="T8" fmla="*/ 0 w 16"/>
                      <a:gd name="T9" fmla="*/ 0 h 7"/>
                      <a:gd name="T10" fmla="*/ 0 w 1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7"/>
                      <a:gd name="T20" fmla="*/ 16 w 1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7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7"/>
                        </a:lnTo>
                        <a:lnTo>
                          <a:pt x="14" y="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6" name="Freeform 25"/>
                  <p:cNvSpPr>
                    <a:spLocks/>
                  </p:cNvSpPr>
                  <p:nvPr/>
                </p:nvSpPr>
                <p:spPr bwMode="auto">
                  <a:xfrm>
                    <a:off x="682" y="1777"/>
                    <a:ext cx="3" cy="1"/>
                  </a:xfrm>
                  <a:custGeom>
                    <a:avLst/>
                    <a:gdLst>
                      <a:gd name="T0" fmla="*/ 0 w 16"/>
                      <a:gd name="T1" fmla="*/ 0 h 7"/>
                      <a:gd name="T2" fmla="*/ 0 w 16"/>
                      <a:gd name="T3" fmla="*/ 0 h 7"/>
                      <a:gd name="T4" fmla="*/ 0 w 16"/>
                      <a:gd name="T5" fmla="*/ 0 h 7"/>
                      <a:gd name="T6" fmla="*/ 0 w 16"/>
                      <a:gd name="T7" fmla="*/ 0 h 7"/>
                      <a:gd name="T8" fmla="*/ 0 w 16"/>
                      <a:gd name="T9" fmla="*/ 0 h 7"/>
                      <a:gd name="T10" fmla="*/ 0 w 1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7"/>
                      <a:gd name="T20" fmla="*/ 16 w 1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8" y="7"/>
                        </a:lnTo>
                        <a:lnTo>
                          <a:pt x="14" y="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7" name="Freeform 26"/>
                  <p:cNvSpPr>
                    <a:spLocks/>
                  </p:cNvSpPr>
                  <p:nvPr/>
                </p:nvSpPr>
                <p:spPr bwMode="auto">
                  <a:xfrm>
                    <a:off x="678" y="1777"/>
                    <a:ext cx="3" cy="1"/>
                  </a:xfrm>
                  <a:custGeom>
                    <a:avLst/>
                    <a:gdLst>
                      <a:gd name="T0" fmla="*/ 0 w 15"/>
                      <a:gd name="T1" fmla="*/ 0 h 7"/>
                      <a:gd name="T2" fmla="*/ 0 w 15"/>
                      <a:gd name="T3" fmla="*/ 0 h 7"/>
                      <a:gd name="T4" fmla="*/ 0 w 15"/>
                      <a:gd name="T5" fmla="*/ 0 h 7"/>
                      <a:gd name="T6" fmla="*/ 0 w 15"/>
                      <a:gd name="T7" fmla="*/ 0 h 7"/>
                      <a:gd name="T8" fmla="*/ 0 w 15"/>
                      <a:gd name="T9" fmla="*/ 0 h 7"/>
                      <a:gd name="T10" fmla="*/ 0 w 15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7"/>
                      <a:gd name="T20" fmla="*/ 15 w 15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8" y="7"/>
                        </a:lnTo>
                        <a:lnTo>
                          <a:pt x="13" y="5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8" name="Freeform 27"/>
                  <p:cNvSpPr>
                    <a:spLocks/>
                  </p:cNvSpPr>
                  <p:nvPr/>
                </p:nvSpPr>
                <p:spPr bwMode="auto">
                  <a:xfrm>
                    <a:off x="691" y="1777"/>
                    <a:ext cx="2" cy="1"/>
                  </a:xfrm>
                  <a:custGeom>
                    <a:avLst/>
                    <a:gdLst>
                      <a:gd name="T0" fmla="*/ 0 w 16"/>
                      <a:gd name="T1" fmla="*/ 0 h 7"/>
                      <a:gd name="T2" fmla="*/ 0 w 16"/>
                      <a:gd name="T3" fmla="*/ 0 h 7"/>
                      <a:gd name="T4" fmla="*/ 0 w 16"/>
                      <a:gd name="T5" fmla="*/ 0 h 7"/>
                      <a:gd name="T6" fmla="*/ 0 w 16"/>
                      <a:gd name="T7" fmla="*/ 0 h 7"/>
                      <a:gd name="T8" fmla="*/ 0 w 16"/>
                      <a:gd name="T9" fmla="*/ 0 h 7"/>
                      <a:gd name="T10" fmla="*/ 0 w 1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7"/>
                      <a:gd name="T20" fmla="*/ 16 w 1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8" y="7"/>
                        </a:lnTo>
                        <a:lnTo>
                          <a:pt x="13" y="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9" name="Freeform 28"/>
                  <p:cNvSpPr>
                    <a:spLocks/>
                  </p:cNvSpPr>
                  <p:nvPr/>
                </p:nvSpPr>
                <p:spPr bwMode="auto">
                  <a:xfrm>
                    <a:off x="686" y="1777"/>
                    <a:ext cx="3" cy="1"/>
                  </a:xfrm>
                  <a:custGeom>
                    <a:avLst/>
                    <a:gdLst>
                      <a:gd name="T0" fmla="*/ 0 w 15"/>
                      <a:gd name="T1" fmla="*/ 0 h 7"/>
                      <a:gd name="T2" fmla="*/ 0 w 15"/>
                      <a:gd name="T3" fmla="*/ 0 h 7"/>
                      <a:gd name="T4" fmla="*/ 0 w 15"/>
                      <a:gd name="T5" fmla="*/ 0 h 7"/>
                      <a:gd name="T6" fmla="*/ 0 w 15"/>
                      <a:gd name="T7" fmla="*/ 0 h 7"/>
                      <a:gd name="T8" fmla="*/ 0 w 15"/>
                      <a:gd name="T9" fmla="*/ 0 h 7"/>
                      <a:gd name="T10" fmla="*/ 0 w 15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7"/>
                      <a:gd name="T20" fmla="*/ 15 w 15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7" y="7"/>
                        </a:lnTo>
                        <a:lnTo>
                          <a:pt x="13" y="5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0" name="Freeform 29"/>
                  <p:cNvSpPr>
                    <a:spLocks/>
                  </p:cNvSpPr>
                  <p:nvPr/>
                </p:nvSpPr>
                <p:spPr bwMode="auto">
                  <a:xfrm>
                    <a:off x="753" y="1777"/>
                    <a:ext cx="2" cy="1"/>
                  </a:xfrm>
                  <a:custGeom>
                    <a:avLst/>
                    <a:gdLst>
                      <a:gd name="T0" fmla="*/ 0 w 16"/>
                      <a:gd name="T1" fmla="*/ 0 h 7"/>
                      <a:gd name="T2" fmla="*/ 0 w 16"/>
                      <a:gd name="T3" fmla="*/ 0 h 7"/>
                      <a:gd name="T4" fmla="*/ 0 w 16"/>
                      <a:gd name="T5" fmla="*/ 0 h 7"/>
                      <a:gd name="T6" fmla="*/ 0 w 16"/>
                      <a:gd name="T7" fmla="*/ 0 h 7"/>
                      <a:gd name="T8" fmla="*/ 0 w 16"/>
                      <a:gd name="T9" fmla="*/ 0 h 7"/>
                      <a:gd name="T10" fmla="*/ 0 w 1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7"/>
                      <a:gd name="T20" fmla="*/ 16 w 1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8" y="7"/>
                        </a:lnTo>
                        <a:lnTo>
                          <a:pt x="14" y="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1" name="Freeform 30"/>
                  <p:cNvSpPr>
                    <a:spLocks/>
                  </p:cNvSpPr>
                  <p:nvPr/>
                </p:nvSpPr>
                <p:spPr bwMode="auto">
                  <a:xfrm>
                    <a:off x="749" y="1777"/>
                    <a:ext cx="3" cy="1"/>
                  </a:xfrm>
                  <a:custGeom>
                    <a:avLst/>
                    <a:gdLst>
                      <a:gd name="T0" fmla="*/ 0 w 16"/>
                      <a:gd name="T1" fmla="*/ 0 h 7"/>
                      <a:gd name="T2" fmla="*/ 0 w 16"/>
                      <a:gd name="T3" fmla="*/ 0 h 7"/>
                      <a:gd name="T4" fmla="*/ 0 w 16"/>
                      <a:gd name="T5" fmla="*/ 0 h 7"/>
                      <a:gd name="T6" fmla="*/ 0 w 16"/>
                      <a:gd name="T7" fmla="*/ 0 h 7"/>
                      <a:gd name="T8" fmla="*/ 0 w 16"/>
                      <a:gd name="T9" fmla="*/ 0 h 7"/>
                      <a:gd name="T10" fmla="*/ 0 w 1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7"/>
                      <a:gd name="T20" fmla="*/ 16 w 1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8" y="7"/>
                        </a:lnTo>
                        <a:lnTo>
                          <a:pt x="13" y="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2" name="Freeform 31"/>
                  <p:cNvSpPr>
                    <a:spLocks/>
                  </p:cNvSpPr>
                  <p:nvPr/>
                </p:nvSpPr>
                <p:spPr bwMode="auto">
                  <a:xfrm>
                    <a:off x="741" y="1777"/>
                    <a:ext cx="2" cy="1"/>
                  </a:xfrm>
                  <a:custGeom>
                    <a:avLst/>
                    <a:gdLst>
                      <a:gd name="T0" fmla="*/ 0 w 16"/>
                      <a:gd name="T1" fmla="*/ 0 h 7"/>
                      <a:gd name="T2" fmla="*/ 0 w 16"/>
                      <a:gd name="T3" fmla="*/ 0 h 7"/>
                      <a:gd name="T4" fmla="*/ 0 w 16"/>
                      <a:gd name="T5" fmla="*/ 0 h 7"/>
                      <a:gd name="T6" fmla="*/ 0 w 16"/>
                      <a:gd name="T7" fmla="*/ 0 h 7"/>
                      <a:gd name="T8" fmla="*/ 0 w 16"/>
                      <a:gd name="T9" fmla="*/ 0 h 7"/>
                      <a:gd name="T10" fmla="*/ 0 w 1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7"/>
                      <a:gd name="T20" fmla="*/ 16 w 1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8" y="7"/>
                        </a:lnTo>
                        <a:lnTo>
                          <a:pt x="13" y="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3" name="Freeform 32"/>
                  <p:cNvSpPr>
                    <a:spLocks/>
                  </p:cNvSpPr>
                  <p:nvPr/>
                </p:nvSpPr>
                <p:spPr bwMode="auto">
                  <a:xfrm>
                    <a:off x="744" y="1777"/>
                    <a:ext cx="3" cy="1"/>
                  </a:xfrm>
                  <a:custGeom>
                    <a:avLst/>
                    <a:gdLst>
                      <a:gd name="T0" fmla="*/ 0 w 16"/>
                      <a:gd name="T1" fmla="*/ 0 h 7"/>
                      <a:gd name="T2" fmla="*/ 0 w 16"/>
                      <a:gd name="T3" fmla="*/ 0 h 7"/>
                      <a:gd name="T4" fmla="*/ 0 w 16"/>
                      <a:gd name="T5" fmla="*/ 0 h 7"/>
                      <a:gd name="T6" fmla="*/ 0 w 16"/>
                      <a:gd name="T7" fmla="*/ 0 h 7"/>
                      <a:gd name="T8" fmla="*/ 0 w 16"/>
                      <a:gd name="T9" fmla="*/ 0 h 7"/>
                      <a:gd name="T10" fmla="*/ 0 w 16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6"/>
                      <a:gd name="T19" fmla="*/ 0 h 7"/>
                      <a:gd name="T20" fmla="*/ 16 w 16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6" h="7">
                        <a:moveTo>
                          <a:pt x="0" y="0"/>
                        </a:moveTo>
                        <a:lnTo>
                          <a:pt x="3" y="5"/>
                        </a:lnTo>
                        <a:lnTo>
                          <a:pt x="8" y="7"/>
                        </a:lnTo>
                        <a:lnTo>
                          <a:pt x="14" y="5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4" name="Freeform 33"/>
                  <p:cNvSpPr>
                    <a:spLocks/>
                  </p:cNvSpPr>
                  <p:nvPr/>
                </p:nvSpPr>
                <p:spPr bwMode="auto">
                  <a:xfrm>
                    <a:off x="757" y="1777"/>
                    <a:ext cx="3" cy="1"/>
                  </a:xfrm>
                  <a:custGeom>
                    <a:avLst/>
                    <a:gdLst>
                      <a:gd name="T0" fmla="*/ 0 w 15"/>
                      <a:gd name="T1" fmla="*/ 0 h 7"/>
                      <a:gd name="T2" fmla="*/ 0 w 15"/>
                      <a:gd name="T3" fmla="*/ 0 h 7"/>
                      <a:gd name="T4" fmla="*/ 0 w 15"/>
                      <a:gd name="T5" fmla="*/ 0 h 7"/>
                      <a:gd name="T6" fmla="*/ 0 w 15"/>
                      <a:gd name="T7" fmla="*/ 0 h 7"/>
                      <a:gd name="T8" fmla="*/ 0 w 15"/>
                      <a:gd name="T9" fmla="*/ 0 h 7"/>
                      <a:gd name="T10" fmla="*/ 0 w 15"/>
                      <a:gd name="T11" fmla="*/ 0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5"/>
                      <a:gd name="T19" fmla="*/ 0 h 7"/>
                      <a:gd name="T20" fmla="*/ 15 w 15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5" h="7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7" y="7"/>
                        </a:lnTo>
                        <a:lnTo>
                          <a:pt x="13" y="5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5" name="Freeform 34"/>
                  <p:cNvSpPr>
                    <a:spLocks/>
                  </p:cNvSpPr>
                  <p:nvPr/>
                </p:nvSpPr>
                <p:spPr bwMode="auto">
                  <a:xfrm>
                    <a:off x="337" y="1770"/>
                    <a:ext cx="503" cy="120"/>
                  </a:xfrm>
                  <a:custGeom>
                    <a:avLst/>
                    <a:gdLst>
                      <a:gd name="T0" fmla="*/ 0 w 3015"/>
                      <a:gd name="T1" fmla="*/ 0 h 719"/>
                      <a:gd name="T2" fmla="*/ 0 w 3015"/>
                      <a:gd name="T3" fmla="*/ 0 h 719"/>
                      <a:gd name="T4" fmla="*/ 0 w 3015"/>
                      <a:gd name="T5" fmla="*/ 0 h 719"/>
                      <a:gd name="T6" fmla="*/ 0 w 3015"/>
                      <a:gd name="T7" fmla="*/ 0 h 719"/>
                      <a:gd name="T8" fmla="*/ 0 w 3015"/>
                      <a:gd name="T9" fmla="*/ 0 h 719"/>
                      <a:gd name="T10" fmla="*/ 0 w 3015"/>
                      <a:gd name="T11" fmla="*/ 0 h 719"/>
                      <a:gd name="T12" fmla="*/ 0 w 3015"/>
                      <a:gd name="T13" fmla="*/ 0 h 719"/>
                      <a:gd name="T14" fmla="*/ 0 w 3015"/>
                      <a:gd name="T15" fmla="*/ 0 h 719"/>
                      <a:gd name="T16" fmla="*/ 0 w 3015"/>
                      <a:gd name="T17" fmla="*/ 0 h 719"/>
                      <a:gd name="T18" fmla="*/ 0 w 3015"/>
                      <a:gd name="T19" fmla="*/ 0 h 719"/>
                      <a:gd name="T20" fmla="*/ 0 w 3015"/>
                      <a:gd name="T21" fmla="*/ 0 h 719"/>
                      <a:gd name="T22" fmla="*/ 0 w 3015"/>
                      <a:gd name="T23" fmla="*/ 0 h 719"/>
                      <a:gd name="T24" fmla="*/ 0 w 3015"/>
                      <a:gd name="T25" fmla="*/ 0 h 719"/>
                      <a:gd name="T26" fmla="*/ 0 w 3015"/>
                      <a:gd name="T27" fmla="*/ 0 h 719"/>
                      <a:gd name="T28" fmla="*/ 0 w 3015"/>
                      <a:gd name="T29" fmla="*/ 0 h 719"/>
                      <a:gd name="T30" fmla="*/ 0 w 3015"/>
                      <a:gd name="T31" fmla="*/ 0 h 719"/>
                      <a:gd name="T32" fmla="*/ 0 w 3015"/>
                      <a:gd name="T33" fmla="*/ 0 h 719"/>
                      <a:gd name="T34" fmla="*/ 0 w 3015"/>
                      <a:gd name="T35" fmla="*/ 0 h 719"/>
                      <a:gd name="T36" fmla="*/ 0 w 3015"/>
                      <a:gd name="T37" fmla="*/ 0 h 719"/>
                      <a:gd name="T38" fmla="*/ 0 w 3015"/>
                      <a:gd name="T39" fmla="*/ 0 h 719"/>
                      <a:gd name="T40" fmla="*/ 0 w 3015"/>
                      <a:gd name="T41" fmla="*/ 0 h 719"/>
                      <a:gd name="T42" fmla="*/ 0 w 3015"/>
                      <a:gd name="T43" fmla="*/ 0 h 719"/>
                      <a:gd name="T44" fmla="*/ 0 w 3015"/>
                      <a:gd name="T45" fmla="*/ 0 h 719"/>
                      <a:gd name="T46" fmla="*/ 0 w 3015"/>
                      <a:gd name="T47" fmla="*/ 0 h 719"/>
                      <a:gd name="T48" fmla="*/ 0 w 3015"/>
                      <a:gd name="T49" fmla="*/ 0 h 719"/>
                      <a:gd name="T50" fmla="*/ 0 w 3015"/>
                      <a:gd name="T51" fmla="*/ 0 h 719"/>
                      <a:gd name="T52" fmla="*/ 0 w 3015"/>
                      <a:gd name="T53" fmla="*/ 0 h 719"/>
                      <a:gd name="T54" fmla="*/ 0 w 3015"/>
                      <a:gd name="T55" fmla="*/ 0 h 719"/>
                      <a:gd name="T56" fmla="*/ 0 w 3015"/>
                      <a:gd name="T57" fmla="*/ 0 h 719"/>
                      <a:gd name="T58" fmla="*/ 0 w 3015"/>
                      <a:gd name="T59" fmla="*/ 0 h 719"/>
                      <a:gd name="T60" fmla="*/ 0 w 3015"/>
                      <a:gd name="T61" fmla="*/ 0 h 719"/>
                      <a:gd name="T62" fmla="*/ 0 w 3015"/>
                      <a:gd name="T63" fmla="*/ 0 h 719"/>
                      <a:gd name="T64" fmla="*/ 0 w 3015"/>
                      <a:gd name="T65" fmla="*/ 0 h 719"/>
                      <a:gd name="T66" fmla="*/ 0 w 3015"/>
                      <a:gd name="T67" fmla="*/ 0 h 719"/>
                      <a:gd name="T68" fmla="*/ 0 w 3015"/>
                      <a:gd name="T69" fmla="*/ 0 h 719"/>
                      <a:gd name="T70" fmla="*/ 0 w 3015"/>
                      <a:gd name="T71" fmla="*/ 0 h 719"/>
                      <a:gd name="T72" fmla="*/ 0 w 3015"/>
                      <a:gd name="T73" fmla="*/ 0 h 719"/>
                      <a:gd name="T74" fmla="*/ 0 w 3015"/>
                      <a:gd name="T75" fmla="*/ 0 h 719"/>
                      <a:gd name="T76" fmla="*/ 0 w 3015"/>
                      <a:gd name="T77" fmla="*/ 0 h 719"/>
                      <a:gd name="T78" fmla="*/ 0 w 3015"/>
                      <a:gd name="T79" fmla="*/ 0 h 719"/>
                      <a:gd name="T80" fmla="*/ 0 w 3015"/>
                      <a:gd name="T81" fmla="*/ 0 h 719"/>
                      <a:gd name="T82" fmla="*/ 0 w 3015"/>
                      <a:gd name="T83" fmla="*/ 0 h 719"/>
                      <a:gd name="T84" fmla="*/ 0 w 3015"/>
                      <a:gd name="T85" fmla="*/ 0 h 719"/>
                      <a:gd name="T86" fmla="*/ 0 w 3015"/>
                      <a:gd name="T87" fmla="*/ 0 h 719"/>
                      <a:gd name="T88" fmla="*/ 0 w 3015"/>
                      <a:gd name="T89" fmla="*/ 0 h 71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3015"/>
                      <a:gd name="T136" fmla="*/ 0 h 719"/>
                      <a:gd name="T137" fmla="*/ 3015 w 3015"/>
                      <a:gd name="T138" fmla="*/ 719 h 719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3015" h="719">
                        <a:moveTo>
                          <a:pt x="2934" y="717"/>
                        </a:moveTo>
                        <a:lnTo>
                          <a:pt x="2945" y="717"/>
                        </a:lnTo>
                        <a:lnTo>
                          <a:pt x="2956" y="719"/>
                        </a:lnTo>
                        <a:lnTo>
                          <a:pt x="2966" y="717"/>
                        </a:lnTo>
                        <a:lnTo>
                          <a:pt x="2976" y="715"/>
                        </a:lnTo>
                        <a:lnTo>
                          <a:pt x="2985" y="711"/>
                        </a:lnTo>
                        <a:lnTo>
                          <a:pt x="2994" y="703"/>
                        </a:lnTo>
                        <a:lnTo>
                          <a:pt x="3000" y="692"/>
                        </a:lnTo>
                        <a:lnTo>
                          <a:pt x="3006" y="678"/>
                        </a:lnTo>
                        <a:lnTo>
                          <a:pt x="3013" y="648"/>
                        </a:lnTo>
                        <a:lnTo>
                          <a:pt x="3015" y="627"/>
                        </a:lnTo>
                        <a:lnTo>
                          <a:pt x="3014" y="612"/>
                        </a:lnTo>
                        <a:lnTo>
                          <a:pt x="3011" y="603"/>
                        </a:lnTo>
                        <a:lnTo>
                          <a:pt x="3004" y="577"/>
                        </a:lnTo>
                        <a:lnTo>
                          <a:pt x="2984" y="513"/>
                        </a:lnTo>
                        <a:lnTo>
                          <a:pt x="2956" y="423"/>
                        </a:lnTo>
                        <a:lnTo>
                          <a:pt x="2925" y="320"/>
                        </a:lnTo>
                        <a:lnTo>
                          <a:pt x="2893" y="217"/>
                        </a:lnTo>
                        <a:lnTo>
                          <a:pt x="2865" y="126"/>
                        </a:lnTo>
                        <a:lnTo>
                          <a:pt x="2845" y="60"/>
                        </a:lnTo>
                        <a:lnTo>
                          <a:pt x="2838" y="31"/>
                        </a:lnTo>
                        <a:lnTo>
                          <a:pt x="2835" y="25"/>
                        </a:lnTo>
                        <a:lnTo>
                          <a:pt x="2833" y="19"/>
                        </a:lnTo>
                        <a:lnTo>
                          <a:pt x="2829" y="13"/>
                        </a:lnTo>
                        <a:lnTo>
                          <a:pt x="2823" y="8"/>
                        </a:lnTo>
                        <a:lnTo>
                          <a:pt x="2815" y="3"/>
                        </a:lnTo>
                        <a:lnTo>
                          <a:pt x="2804" y="1"/>
                        </a:lnTo>
                        <a:lnTo>
                          <a:pt x="2791" y="0"/>
                        </a:lnTo>
                        <a:lnTo>
                          <a:pt x="2774" y="1"/>
                        </a:lnTo>
                        <a:lnTo>
                          <a:pt x="2762" y="2"/>
                        </a:lnTo>
                        <a:lnTo>
                          <a:pt x="2738" y="2"/>
                        </a:lnTo>
                        <a:lnTo>
                          <a:pt x="2699" y="2"/>
                        </a:lnTo>
                        <a:lnTo>
                          <a:pt x="2649" y="3"/>
                        </a:lnTo>
                        <a:lnTo>
                          <a:pt x="2588" y="3"/>
                        </a:lnTo>
                        <a:lnTo>
                          <a:pt x="2518" y="3"/>
                        </a:lnTo>
                        <a:lnTo>
                          <a:pt x="2437" y="3"/>
                        </a:lnTo>
                        <a:lnTo>
                          <a:pt x="2349" y="4"/>
                        </a:lnTo>
                        <a:lnTo>
                          <a:pt x="2253" y="4"/>
                        </a:lnTo>
                        <a:lnTo>
                          <a:pt x="2151" y="4"/>
                        </a:lnTo>
                        <a:lnTo>
                          <a:pt x="2044" y="4"/>
                        </a:lnTo>
                        <a:lnTo>
                          <a:pt x="1932" y="4"/>
                        </a:lnTo>
                        <a:lnTo>
                          <a:pt x="1817" y="4"/>
                        </a:lnTo>
                        <a:lnTo>
                          <a:pt x="1699" y="3"/>
                        </a:lnTo>
                        <a:lnTo>
                          <a:pt x="1580" y="3"/>
                        </a:lnTo>
                        <a:lnTo>
                          <a:pt x="1459" y="3"/>
                        </a:lnTo>
                        <a:lnTo>
                          <a:pt x="1338" y="3"/>
                        </a:lnTo>
                        <a:lnTo>
                          <a:pt x="1220" y="3"/>
                        </a:lnTo>
                        <a:lnTo>
                          <a:pt x="1102" y="3"/>
                        </a:lnTo>
                        <a:lnTo>
                          <a:pt x="987" y="3"/>
                        </a:lnTo>
                        <a:lnTo>
                          <a:pt x="877" y="2"/>
                        </a:lnTo>
                        <a:lnTo>
                          <a:pt x="771" y="2"/>
                        </a:lnTo>
                        <a:lnTo>
                          <a:pt x="671" y="2"/>
                        </a:lnTo>
                        <a:lnTo>
                          <a:pt x="577" y="2"/>
                        </a:lnTo>
                        <a:lnTo>
                          <a:pt x="492" y="2"/>
                        </a:lnTo>
                        <a:lnTo>
                          <a:pt x="414" y="2"/>
                        </a:lnTo>
                        <a:lnTo>
                          <a:pt x="346" y="1"/>
                        </a:lnTo>
                        <a:lnTo>
                          <a:pt x="288" y="1"/>
                        </a:lnTo>
                        <a:lnTo>
                          <a:pt x="242" y="1"/>
                        </a:lnTo>
                        <a:lnTo>
                          <a:pt x="207" y="1"/>
                        </a:lnTo>
                        <a:lnTo>
                          <a:pt x="186" y="1"/>
                        </a:lnTo>
                        <a:lnTo>
                          <a:pt x="179" y="1"/>
                        </a:lnTo>
                        <a:lnTo>
                          <a:pt x="163" y="1"/>
                        </a:lnTo>
                        <a:lnTo>
                          <a:pt x="150" y="3"/>
                        </a:lnTo>
                        <a:lnTo>
                          <a:pt x="139" y="7"/>
                        </a:lnTo>
                        <a:lnTo>
                          <a:pt x="130" y="11"/>
                        </a:lnTo>
                        <a:lnTo>
                          <a:pt x="123" y="17"/>
                        </a:lnTo>
                        <a:lnTo>
                          <a:pt x="118" y="23"/>
                        </a:lnTo>
                        <a:lnTo>
                          <a:pt x="114" y="30"/>
                        </a:lnTo>
                        <a:lnTo>
                          <a:pt x="113" y="39"/>
                        </a:lnTo>
                        <a:lnTo>
                          <a:pt x="109" y="70"/>
                        </a:lnTo>
                        <a:lnTo>
                          <a:pt x="97" y="136"/>
                        </a:lnTo>
                        <a:lnTo>
                          <a:pt x="80" y="226"/>
                        </a:lnTo>
                        <a:lnTo>
                          <a:pt x="60" y="327"/>
                        </a:lnTo>
                        <a:lnTo>
                          <a:pt x="41" y="426"/>
                        </a:lnTo>
                        <a:lnTo>
                          <a:pt x="25" y="513"/>
                        </a:lnTo>
                        <a:lnTo>
                          <a:pt x="12" y="574"/>
                        </a:lnTo>
                        <a:lnTo>
                          <a:pt x="8" y="597"/>
                        </a:lnTo>
                        <a:lnTo>
                          <a:pt x="5" y="611"/>
                        </a:lnTo>
                        <a:lnTo>
                          <a:pt x="0" y="643"/>
                        </a:lnTo>
                        <a:lnTo>
                          <a:pt x="1" y="680"/>
                        </a:lnTo>
                        <a:lnTo>
                          <a:pt x="12" y="705"/>
                        </a:lnTo>
                        <a:lnTo>
                          <a:pt x="18" y="709"/>
                        </a:lnTo>
                        <a:lnTo>
                          <a:pt x="25" y="712"/>
                        </a:lnTo>
                        <a:lnTo>
                          <a:pt x="31" y="713"/>
                        </a:lnTo>
                        <a:lnTo>
                          <a:pt x="39" y="715"/>
                        </a:lnTo>
                        <a:lnTo>
                          <a:pt x="46" y="716"/>
                        </a:lnTo>
                        <a:lnTo>
                          <a:pt x="52" y="717"/>
                        </a:lnTo>
                        <a:lnTo>
                          <a:pt x="58" y="717"/>
                        </a:lnTo>
                        <a:lnTo>
                          <a:pt x="62" y="717"/>
                        </a:lnTo>
                        <a:lnTo>
                          <a:pt x="2934" y="717"/>
                        </a:lnTo>
                        <a:close/>
                      </a:path>
                    </a:pathLst>
                  </a:custGeom>
                  <a:solidFill>
                    <a:srgbClr val="CEC4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6" name="Freeform 35"/>
                  <p:cNvSpPr>
                    <a:spLocks/>
                  </p:cNvSpPr>
                  <p:nvPr/>
                </p:nvSpPr>
                <p:spPr bwMode="auto">
                  <a:xfrm>
                    <a:off x="826" y="1883"/>
                    <a:ext cx="13" cy="8"/>
                  </a:xfrm>
                  <a:custGeom>
                    <a:avLst/>
                    <a:gdLst>
                      <a:gd name="T0" fmla="*/ 0 w 77"/>
                      <a:gd name="T1" fmla="*/ 0 h 49"/>
                      <a:gd name="T2" fmla="*/ 0 w 77"/>
                      <a:gd name="T3" fmla="*/ 0 h 49"/>
                      <a:gd name="T4" fmla="*/ 0 w 77"/>
                      <a:gd name="T5" fmla="*/ 0 h 49"/>
                      <a:gd name="T6" fmla="*/ 0 w 77"/>
                      <a:gd name="T7" fmla="*/ 0 h 49"/>
                      <a:gd name="T8" fmla="*/ 0 w 77"/>
                      <a:gd name="T9" fmla="*/ 0 h 49"/>
                      <a:gd name="T10" fmla="*/ 0 w 77"/>
                      <a:gd name="T11" fmla="*/ 0 h 49"/>
                      <a:gd name="T12" fmla="*/ 0 w 77"/>
                      <a:gd name="T13" fmla="*/ 0 h 49"/>
                      <a:gd name="T14" fmla="*/ 0 w 77"/>
                      <a:gd name="T15" fmla="*/ 0 h 49"/>
                      <a:gd name="T16" fmla="*/ 0 w 77"/>
                      <a:gd name="T17" fmla="*/ 0 h 49"/>
                      <a:gd name="T18" fmla="*/ 0 w 77"/>
                      <a:gd name="T19" fmla="*/ 0 h 49"/>
                      <a:gd name="T20" fmla="*/ 0 w 77"/>
                      <a:gd name="T21" fmla="*/ 0 h 49"/>
                      <a:gd name="T22" fmla="*/ 0 w 77"/>
                      <a:gd name="T23" fmla="*/ 0 h 49"/>
                      <a:gd name="T24" fmla="*/ 0 w 77"/>
                      <a:gd name="T25" fmla="*/ 0 h 49"/>
                      <a:gd name="T26" fmla="*/ 0 w 77"/>
                      <a:gd name="T27" fmla="*/ 0 h 49"/>
                      <a:gd name="T28" fmla="*/ 0 w 77"/>
                      <a:gd name="T29" fmla="*/ 0 h 49"/>
                      <a:gd name="T30" fmla="*/ 0 w 77"/>
                      <a:gd name="T31" fmla="*/ 0 h 49"/>
                      <a:gd name="T32" fmla="*/ 0 w 77"/>
                      <a:gd name="T33" fmla="*/ 0 h 49"/>
                      <a:gd name="T34" fmla="*/ 0 w 77"/>
                      <a:gd name="T35" fmla="*/ 0 h 49"/>
                      <a:gd name="T36" fmla="*/ 0 w 77"/>
                      <a:gd name="T37" fmla="*/ 0 h 49"/>
                      <a:gd name="T38" fmla="*/ 0 w 77"/>
                      <a:gd name="T39" fmla="*/ 0 h 49"/>
                      <a:gd name="T40" fmla="*/ 0 w 77"/>
                      <a:gd name="T41" fmla="*/ 0 h 4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7"/>
                      <a:gd name="T64" fmla="*/ 0 h 49"/>
                      <a:gd name="T65" fmla="*/ 77 w 77"/>
                      <a:gd name="T66" fmla="*/ 49 h 4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7" h="49">
                        <a:moveTo>
                          <a:pt x="66" y="0"/>
                        </a:moveTo>
                        <a:lnTo>
                          <a:pt x="66" y="0"/>
                        </a:lnTo>
                        <a:lnTo>
                          <a:pt x="61" y="14"/>
                        </a:lnTo>
                        <a:lnTo>
                          <a:pt x="55" y="24"/>
                        </a:lnTo>
                        <a:lnTo>
                          <a:pt x="48" y="30"/>
                        </a:lnTo>
                        <a:lnTo>
                          <a:pt x="41" y="34"/>
                        </a:lnTo>
                        <a:lnTo>
                          <a:pt x="32" y="36"/>
                        </a:lnTo>
                        <a:lnTo>
                          <a:pt x="22" y="36"/>
                        </a:lnTo>
                        <a:lnTo>
                          <a:pt x="11" y="35"/>
                        </a:lnTo>
                        <a:lnTo>
                          <a:pt x="0" y="36"/>
                        </a:lnTo>
                        <a:lnTo>
                          <a:pt x="0" y="47"/>
                        </a:lnTo>
                        <a:lnTo>
                          <a:pt x="11" y="48"/>
                        </a:lnTo>
                        <a:lnTo>
                          <a:pt x="22" y="49"/>
                        </a:lnTo>
                        <a:lnTo>
                          <a:pt x="32" y="47"/>
                        </a:lnTo>
                        <a:lnTo>
                          <a:pt x="43" y="45"/>
                        </a:lnTo>
                        <a:lnTo>
                          <a:pt x="54" y="39"/>
                        </a:lnTo>
                        <a:lnTo>
                          <a:pt x="64" y="30"/>
                        </a:lnTo>
                        <a:lnTo>
                          <a:pt x="72" y="18"/>
                        </a:lnTo>
                        <a:lnTo>
                          <a:pt x="77" y="3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7" name="Freeform 36"/>
                  <p:cNvSpPr>
                    <a:spLocks/>
                  </p:cNvSpPr>
                  <p:nvPr/>
                </p:nvSpPr>
                <p:spPr bwMode="auto">
                  <a:xfrm>
                    <a:off x="837" y="1871"/>
                    <a:ext cx="4" cy="13"/>
                  </a:xfrm>
                  <a:custGeom>
                    <a:avLst/>
                    <a:gdLst>
                      <a:gd name="T0" fmla="*/ 0 w 21"/>
                      <a:gd name="T1" fmla="*/ 0 h 78"/>
                      <a:gd name="T2" fmla="*/ 0 w 21"/>
                      <a:gd name="T3" fmla="*/ 0 h 78"/>
                      <a:gd name="T4" fmla="*/ 0 w 21"/>
                      <a:gd name="T5" fmla="*/ 0 h 78"/>
                      <a:gd name="T6" fmla="*/ 0 w 21"/>
                      <a:gd name="T7" fmla="*/ 0 h 78"/>
                      <a:gd name="T8" fmla="*/ 0 w 21"/>
                      <a:gd name="T9" fmla="*/ 0 h 78"/>
                      <a:gd name="T10" fmla="*/ 0 w 21"/>
                      <a:gd name="T11" fmla="*/ 0 h 78"/>
                      <a:gd name="T12" fmla="*/ 0 w 21"/>
                      <a:gd name="T13" fmla="*/ 0 h 78"/>
                      <a:gd name="T14" fmla="*/ 0 w 21"/>
                      <a:gd name="T15" fmla="*/ 0 h 78"/>
                      <a:gd name="T16" fmla="*/ 0 w 21"/>
                      <a:gd name="T17" fmla="*/ 0 h 78"/>
                      <a:gd name="T18" fmla="*/ 0 w 21"/>
                      <a:gd name="T19" fmla="*/ 0 h 78"/>
                      <a:gd name="T20" fmla="*/ 0 w 21"/>
                      <a:gd name="T21" fmla="*/ 0 h 78"/>
                      <a:gd name="T22" fmla="*/ 0 w 21"/>
                      <a:gd name="T23" fmla="*/ 0 h 78"/>
                      <a:gd name="T24" fmla="*/ 0 w 21"/>
                      <a:gd name="T25" fmla="*/ 0 h 7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1"/>
                      <a:gd name="T40" fmla="*/ 0 h 78"/>
                      <a:gd name="T41" fmla="*/ 21 w 21"/>
                      <a:gd name="T42" fmla="*/ 78 h 7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1" h="78">
                        <a:moveTo>
                          <a:pt x="6" y="5"/>
                        </a:moveTo>
                        <a:lnTo>
                          <a:pt x="6" y="5"/>
                        </a:lnTo>
                        <a:lnTo>
                          <a:pt x="8" y="11"/>
                        </a:lnTo>
                        <a:lnTo>
                          <a:pt x="8" y="26"/>
                        </a:lnTo>
                        <a:lnTo>
                          <a:pt x="7" y="46"/>
                        </a:lnTo>
                        <a:lnTo>
                          <a:pt x="0" y="75"/>
                        </a:lnTo>
                        <a:lnTo>
                          <a:pt x="11" y="78"/>
                        </a:lnTo>
                        <a:lnTo>
                          <a:pt x="18" y="48"/>
                        </a:lnTo>
                        <a:lnTo>
                          <a:pt x="21" y="26"/>
                        </a:lnTo>
                        <a:lnTo>
                          <a:pt x="19" y="11"/>
                        </a:lnTo>
                        <a:lnTo>
                          <a:pt x="17" y="0"/>
                        </a:lnTo>
                        <a:lnTo>
                          <a:pt x="6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8" name="Freeform 37"/>
                  <p:cNvSpPr>
                    <a:spLocks/>
                  </p:cNvSpPr>
                  <p:nvPr/>
                </p:nvSpPr>
                <p:spPr bwMode="auto">
                  <a:xfrm>
                    <a:off x="809" y="1775"/>
                    <a:ext cx="31" cy="96"/>
                  </a:xfrm>
                  <a:custGeom>
                    <a:avLst/>
                    <a:gdLst>
                      <a:gd name="T0" fmla="*/ 0 w 185"/>
                      <a:gd name="T1" fmla="*/ 0 h 576"/>
                      <a:gd name="T2" fmla="*/ 0 w 185"/>
                      <a:gd name="T3" fmla="*/ 0 h 576"/>
                      <a:gd name="T4" fmla="*/ 0 w 185"/>
                      <a:gd name="T5" fmla="*/ 0 h 576"/>
                      <a:gd name="T6" fmla="*/ 0 w 185"/>
                      <a:gd name="T7" fmla="*/ 0 h 576"/>
                      <a:gd name="T8" fmla="*/ 0 w 185"/>
                      <a:gd name="T9" fmla="*/ 0 h 576"/>
                      <a:gd name="T10" fmla="*/ 0 w 185"/>
                      <a:gd name="T11" fmla="*/ 0 h 576"/>
                      <a:gd name="T12" fmla="*/ 0 w 185"/>
                      <a:gd name="T13" fmla="*/ 0 h 576"/>
                      <a:gd name="T14" fmla="*/ 0 w 185"/>
                      <a:gd name="T15" fmla="*/ 0 h 576"/>
                      <a:gd name="T16" fmla="*/ 0 w 185"/>
                      <a:gd name="T17" fmla="*/ 0 h 576"/>
                      <a:gd name="T18" fmla="*/ 0 w 185"/>
                      <a:gd name="T19" fmla="*/ 0 h 576"/>
                      <a:gd name="T20" fmla="*/ 0 w 185"/>
                      <a:gd name="T21" fmla="*/ 0 h 576"/>
                      <a:gd name="T22" fmla="*/ 0 w 185"/>
                      <a:gd name="T23" fmla="*/ 0 h 576"/>
                      <a:gd name="T24" fmla="*/ 0 w 185"/>
                      <a:gd name="T25" fmla="*/ 0 h 576"/>
                      <a:gd name="T26" fmla="*/ 0 w 185"/>
                      <a:gd name="T27" fmla="*/ 0 h 576"/>
                      <a:gd name="T28" fmla="*/ 0 w 185"/>
                      <a:gd name="T29" fmla="*/ 0 h 576"/>
                      <a:gd name="T30" fmla="*/ 0 w 185"/>
                      <a:gd name="T31" fmla="*/ 0 h 576"/>
                      <a:gd name="T32" fmla="*/ 0 w 185"/>
                      <a:gd name="T33" fmla="*/ 0 h 576"/>
                      <a:gd name="T34" fmla="*/ 0 w 185"/>
                      <a:gd name="T35" fmla="*/ 0 h 576"/>
                      <a:gd name="T36" fmla="*/ 0 w 185"/>
                      <a:gd name="T37" fmla="*/ 0 h 576"/>
                      <a:gd name="T38" fmla="*/ 0 w 185"/>
                      <a:gd name="T39" fmla="*/ 0 h 576"/>
                      <a:gd name="T40" fmla="*/ 0 w 185"/>
                      <a:gd name="T41" fmla="*/ 0 h 5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85"/>
                      <a:gd name="T64" fmla="*/ 0 h 576"/>
                      <a:gd name="T65" fmla="*/ 185 w 185"/>
                      <a:gd name="T66" fmla="*/ 576 h 5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85" h="576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8" y="31"/>
                        </a:lnTo>
                        <a:lnTo>
                          <a:pt x="28" y="97"/>
                        </a:lnTo>
                        <a:lnTo>
                          <a:pt x="55" y="188"/>
                        </a:lnTo>
                        <a:lnTo>
                          <a:pt x="88" y="291"/>
                        </a:lnTo>
                        <a:lnTo>
                          <a:pt x="119" y="394"/>
                        </a:lnTo>
                        <a:lnTo>
                          <a:pt x="146" y="484"/>
                        </a:lnTo>
                        <a:lnTo>
                          <a:pt x="166" y="548"/>
                        </a:lnTo>
                        <a:lnTo>
                          <a:pt x="174" y="576"/>
                        </a:lnTo>
                        <a:lnTo>
                          <a:pt x="185" y="571"/>
                        </a:lnTo>
                        <a:lnTo>
                          <a:pt x="177" y="546"/>
                        </a:lnTo>
                        <a:lnTo>
                          <a:pt x="157" y="482"/>
                        </a:lnTo>
                        <a:lnTo>
                          <a:pt x="130" y="392"/>
                        </a:lnTo>
                        <a:lnTo>
                          <a:pt x="99" y="289"/>
                        </a:lnTo>
                        <a:lnTo>
                          <a:pt x="67" y="186"/>
                        </a:lnTo>
                        <a:lnTo>
                          <a:pt x="39" y="95"/>
                        </a:lnTo>
                        <a:lnTo>
                          <a:pt x="19" y="29"/>
                        </a:lnTo>
                        <a:lnTo>
                          <a:pt x="11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9" name="Freeform 38"/>
                  <p:cNvSpPr>
                    <a:spLocks/>
                  </p:cNvSpPr>
                  <p:nvPr/>
                </p:nvSpPr>
                <p:spPr bwMode="auto">
                  <a:xfrm>
                    <a:off x="338" y="1777"/>
                    <a:ext cx="19" cy="93"/>
                  </a:xfrm>
                  <a:custGeom>
                    <a:avLst/>
                    <a:gdLst>
                      <a:gd name="T0" fmla="*/ 0 w 116"/>
                      <a:gd name="T1" fmla="*/ 0 h 559"/>
                      <a:gd name="T2" fmla="*/ 0 w 116"/>
                      <a:gd name="T3" fmla="*/ 0 h 559"/>
                      <a:gd name="T4" fmla="*/ 0 w 116"/>
                      <a:gd name="T5" fmla="*/ 0 h 559"/>
                      <a:gd name="T6" fmla="*/ 0 w 116"/>
                      <a:gd name="T7" fmla="*/ 0 h 559"/>
                      <a:gd name="T8" fmla="*/ 0 w 116"/>
                      <a:gd name="T9" fmla="*/ 0 h 559"/>
                      <a:gd name="T10" fmla="*/ 0 w 116"/>
                      <a:gd name="T11" fmla="*/ 0 h 559"/>
                      <a:gd name="T12" fmla="*/ 0 w 116"/>
                      <a:gd name="T13" fmla="*/ 0 h 559"/>
                      <a:gd name="T14" fmla="*/ 0 w 116"/>
                      <a:gd name="T15" fmla="*/ 0 h 559"/>
                      <a:gd name="T16" fmla="*/ 0 w 116"/>
                      <a:gd name="T17" fmla="*/ 0 h 559"/>
                      <a:gd name="T18" fmla="*/ 0 w 116"/>
                      <a:gd name="T19" fmla="*/ 0 h 559"/>
                      <a:gd name="T20" fmla="*/ 0 w 116"/>
                      <a:gd name="T21" fmla="*/ 0 h 559"/>
                      <a:gd name="T22" fmla="*/ 0 w 116"/>
                      <a:gd name="T23" fmla="*/ 0 h 559"/>
                      <a:gd name="T24" fmla="*/ 0 w 116"/>
                      <a:gd name="T25" fmla="*/ 0 h 559"/>
                      <a:gd name="T26" fmla="*/ 0 w 116"/>
                      <a:gd name="T27" fmla="*/ 0 h 559"/>
                      <a:gd name="T28" fmla="*/ 0 w 116"/>
                      <a:gd name="T29" fmla="*/ 0 h 559"/>
                      <a:gd name="T30" fmla="*/ 0 w 116"/>
                      <a:gd name="T31" fmla="*/ 0 h 559"/>
                      <a:gd name="T32" fmla="*/ 0 w 116"/>
                      <a:gd name="T33" fmla="*/ 0 h 559"/>
                      <a:gd name="T34" fmla="*/ 0 w 116"/>
                      <a:gd name="T35" fmla="*/ 0 h 559"/>
                      <a:gd name="T36" fmla="*/ 0 w 116"/>
                      <a:gd name="T37" fmla="*/ 0 h 559"/>
                      <a:gd name="T38" fmla="*/ 0 w 116"/>
                      <a:gd name="T39" fmla="*/ 0 h 559"/>
                      <a:gd name="T40" fmla="*/ 0 w 116"/>
                      <a:gd name="T41" fmla="*/ 0 h 5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16"/>
                      <a:gd name="T64" fmla="*/ 0 h 559"/>
                      <a:gd name="T65" fmla="*/ 116 w 116"/>
                      <a:gd name="T66" fmla="*/ 559 h 5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16" h="559">
                        <a:moveTo>
                          <a:pt x="11" y="559"/>
                        </a:moveTo>
                        <a:lnTo>
                          <a:pt x="11" y="559"/>
                        </a:lnTo>
                        <a:lnTo>
                          <a:pt x="15" y="536"/>
                        </a:lnTo>
                        <a:lnTo>
                          <a:pt x="27" y="475"/>
                        </a:lnTo>
                        <a:lnTo>
                          <a:pt x="44" y="388"/>
                        </a:lnTo>
                        <a:lnTo>
                          <a:pt x="63" y="289"/>
                        </a:lnTo>
                        <a:lnTo>
                          <a:pt x="83" y="188"/>
                        </a:lnTo>
                        <a:lnTo>
                          <a:pt x="99" y="98"/>
                        </a:lnTo>
                        <a:lnTo>
                          <a:pt x="111" y="32"/>
                        </a:lnTo>
                        <a:lnTo>
                          <a:pt x="116" y="0"/>
                        </a:lnTo>
                        <a:lnTo>
                          <a:pt x="105" y="0"/>
                        </a:lnTo>
                        <a:lnTo>
                          <a:pt x="100" y="30"/>
                        </a:lnTo>
                        <a:lnTo>
                          <a:pt x="88" y="96"/>
                        </a:lnTo>
                        <a:lnTo>
                          <a:pt x="71" y="186"/>
                        </a:lnTo>
                        <a:lnTo>
                          <a:pt x="52" y="286"/>
                        </a:lnTo>
                        <a:lnTo>
                          <a:pt x="33" y="386"/>
                        </a:lnTo>
                        <a:lnTo>
                          <a:pt x="16" y="473"/>
                        </a:lnTo>
                        <a:lnTo>
                          <a:pt x="4" y="533"/>
                        </a:lnTo>
                        <a:lnTo>
                          <a:pt x="0" y="557"/>
                        </a:lnTo>
                        <a:lnTo>
                          <a:pt x="11" y="5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0" name="Freeform 39"/>
                  <p:cNvSpPr>
                    <a:spLocks/>
                  </p:cNvSpPr>
                  <p:nvPr/>
                </p:nvSpPr>
                <p:spPr bwMode="auto">
                  <a:xfrm>
                    <a:off x="336" y="1870"/>
                    <a:ext cx="4" cy="19"/>
                  </a:xfrm>
                  <a:custGeom>
                    <a:avLst/>
                    <a:gdLst>
                      <a:gd name="T0" fmla="*/ 0 w 21"/>
                      <a:gd name="T1" fmla="*/ 0 h 114"/>
                      <a:gd name="T2" fmla="*/ 0 w 21"/>
                      <a:gd name="T3" fmla="*/ 0 h 114"/>
                      <a:gd name="T4" fmla="*/ 0 w 21"/>
                      <a:gd name="T5" fmla="*/ 0 h 114"/>
                      <a:gd name="T6" fmla="*/ 0 w 21"/>
                      <a:gd name="T7" fmla="*/ 0 h 114"/>
                      <a:gd name="T8" fmla="*/ 0 w 21"/>
                      <a:gd name="T9" fmla="*/ 0 h 114"/>
                      <a:gd name="T10" fmla="*/ 0 w 21"/>
                      <a:gd name="T11" fmla="*/ 0 h 114"/>
                      <a:gd name="T12" fmla="*/ 0 w 21"/>
                      <a:gd name="T13" fmla="*/ 0 h 114"/>
                      <a:gd name="T14" fmla="*/ 0 w 21"/>
                      <a:gd name="T15" fmla="*/ 0 h 114"/>
                      <a:gd name="T16" fmla="*/ 0 w 21"/>
                      <a:gd name="T17" fmla="*/ 0 h 114"/>
                      <a:gd name="T18" fmla="*/ 0 w 21"/>
                      <a:gd name="T19" fmla="*/ 0 h 114"/>
                      <a:gd name="T20" fmla="*/ 0 w 21"/>
                      <a:gd name="T21" fmla="*/ 0 h 114"/>
                      <a:gd name="T22" fmla="*/ 0 w 21"/>
                      <a:gd name="T23" fmla="*/ 0 h 114"/>
                      <a:gd name="T24" fmla="*/ 0 w 21"/>
                      <a:gd name="T25" fmla="*/ 0 h 11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1"/>
                      <a:gd name="T40" fmla="*/ 0 h 114"/>
                      <a:gd name="T41" fmla="*/ 21 w 21"/>
                      <a:gd name="T42" fmla="*/ 114 h 11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1" h="114">
                        <a:moveTo>
                          <a:pt x="21" y="105"/>
                        </a:moveTo>
                        <a:lnTo>
                          <a:pt x="21" y="105"/>
                        </a:lnTo>
                        <a:lnTo>
                          <a:pt x="12" y="83"/>
                        </a:lnTo>
                        <a:lnTo>
                          <a:pt x="11" y="47"/>
                        </a:lnTo>
                        <a:lnTo>
                          <a:pt x="15" y="15"/>
                        </a:lnTo>
                        <a:lnTo>
                          <a:pt x="19" y="2"/>
                        </a:lnTo>
                        <a:lnTo>
                          <a:pt x="8" y="0"/>
                        </a:lnTo>
                        <a:lnTo>
                          <a:pt x="4" y="15"/>
                        </a:lnTo>
                        <a:lnTo>
                          <a:pt x="0" y="47"/>
                        </a:lnTo>
                        <a:lnTo>
                          <a:pt x="1" y="85"/>
                        </a:lnTo>
                        <a:lnTo>
                          <a:pt x="14" y="114"/>
                        </a:lnTo>
                        <a:lnTo>
                          <a:pt x="21" y="10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1" name="Freeform 40"/>
                  <p:cNvSpPr>
                    <a:spLocks/>
                  </p:cNvSpPr>
                  <p:nvPr/>
                </p:nvSpPr>
                <p:spPr bwMode="auto">
                  <a:xfrm>
                    <a:off x="339" y="1887"/>
                    <a:ext cx="9" cy="4"/>
                  </a:xfrm>
                  <a:custGeom>
                    <a:avLst/>
                    <a:gdLst>
                      <a:gd name="T0" fmla="*/ 0 w 53"/>
                      <a:gd name="T1" fmla="*/ 0 h 23"/>
                      <a:gd name="T2" fmla="*/ 0 w 53"/>
                      <a:gd name="T3" fmla="*/ 0 h 23"/>
                      <a:gd name="T4" fmla="*/ 0 w 53"/>
                      <a:gd name="T5" fmla="*/ 0 h 23"/>
                      <a:gd name="T6" fmla="*/ 0 w 53"/>
                      <a:gd name="T7" fmla="*/ 0 h 23"/>
                      <a:gd name="T8" fmla="*/ 0 w 53"/>
                      <a:gd name="T9" fmla="*/ 0 h 23"/>
                      <a:gd name="T10" fmla="*/ 0 w 53"/>
                      <a:gd name="T11" fmla="*/ 0 h 23"/>
                      <a:gd name="T12" fmla="*/ 0 w 53"/>
                      <a:gd name="T13" fmla="*/ 0 h 23"/>
                      <a:gd name="T14" fmla="*/ 0 w 53"/>
                      <a:gd name="T15" fmla="*/ 0 h 23"/>
                      <a:gd name="T16" fmla="*/ 0 w 53"/>
                      <a:gd name="T17" fmla="*/ 0 h 23"/>
                      <a:gd name="T18" fmla="*/ 0 w 53"/>
                      <a:gd name="T19" fmla="*/ 0 h 23"/>
                      <a:gd name="T20" fmla="*/ 0 w 53"/>
                      <a:gd name="T21" fmla="*/ 0 h 23"/>
                      <a:gd name="T22" fmla="*/ 0 w 53"/>
                      <a:gd name="T23" fmla="*/ 0 h 23"/>
                      <a:gd name="T24" fmla="*/ 0 w 53"/>
                      <a:gd name="T25" fmla="*/ 0 h 23"/>
                      <a:gd name="T26" fmla="*/ 0 w 53"/>
                      <a:gd name="T27" fmla="*/ 0 h 23"/>
                      <a:gd name="T28" fmla="*/ 0 w 53"/>
                      <a:gd name="T29" fmla="*/ 0 h 23"/>
                      <a:gd name="T30" fmla="*/ 0 w 53"/>
                      <a:gd name="T31" fmla="*/ 0 h 23"/>
                      <a:gd name="T32" fmla="*/ 0 w 53"/>
                      <a:gd name="T33" fmla="*/ 0 h 23"/>
                      <a:gd name="T34" fmla="*/ 0 w 53"/>
                      <a:gd name="T35" fmla="*/ 0 h 23"/>
                      <a:gd name="T36" fmla="*/ 0 w 53"/>
                      <a:gd name="T37" fmla="*/ 0 h 23"/>
                      <a:gd name="T38" fmla="*/ 0 w 53"/>
                      <a:gd name="T39" fmla="*/ 0 h 23"/>
                      <a:gd name="T40" fmla="*/ 0 w 53"/>
                      <a:gd name="T41" fmla="*/ 0 h 2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3"/>
                      <a:gd name="T64" fmla="*/ 0 h 23"/>
                      <a:gd name="T65" fmla="*/ 53 w 53"/>
                      <a:gd name="T66" fmla="*/ 23 h 2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3" h="23">
                        <a:moveTo>
                          <a:pt x="53" y="10"/>
                        </a:moveTo>
                        <a:lnTo>
                          <a:pt x="53" y="10"/>
                        </a:lnTo>
                        <a:lnTo>
                          <a:pt x="49" y="10"/>
                        </a:lnTo>
                        <a:lnTo>
                          <a:pt x="43" y="11"/>
                        </a:lnTo>
                        <a:lnTo>
                          <a:pt x="37" y="10"/>
                        </a:lnTo>
                        <a:lnTo>
                          <a:pt x="31" y="9"/>
                        </a:lnTo>
                        <a:lnTo>
                          <a:pt x="23" y="6"/>
                        </a:lnTo>
                        <a:lnTo>
                          <a:pt x="17" y="5"/>
                        </a:lnTo>
                        <a:lnTo>
                          <a:pt x="11" y="2"/>
                        </a:lnTo>
                        <a:lnTo>
                          <a:pt x="7" y="0"/>
                        </a:lnTo>
                        <a:lnTo>
                          <a:pt x="0" y="9"/>
                        </a:lnTo>
                        <a:lnTo>
                          <a:pt x="7" y="13"/>
                        </a:lnTo>
                        <a:lnTo>
                          <a:pt x="15" y="16"/>
                        </a:lnTo>
                        <a:lnTo>
                          <a:pt x="21" y="18"/>
                        </a:lnTo>
                        <a:lnTo>
                          <a:pt x="29" y="20"/>
                        </a:lnTo>
                        <a:lnTo>
                          <a:pt x="37" y="21"/>
                        </a:lnTo>
                        <a:lnTo>
                          <a:pt x="43" y="22"/>
                        </a:lnTo>
                        <a:lnTo>
                          <a:pt x="49" y="23"/>
                        </a:lnTo>
                        <a:lnTo>
                          <a:pt x="53" y="23"/>
                        </a:lnTo>
                        <a:lnTo>
                          <a:pt x="5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2" name="Freeform 41"/>
                  <p:cNvSpPr>
                    <a:spLocks/>
                  </p:cNvSpPr>
                  <p:nvPr/>
                </p:nvSpPr>
                <p:spPr bwMode="auto">
                  <a:xfrm>
                    <a:off x="348" y="1889"/>
                    <a:ext cx="478" cy="2"/>
                  </a:xfrm>
                  <a:custGeom>
                    <a:avLst/>
                    <a:gdLst>
                      <a:gd name="T0" fmla="*/ 0 w 2872"/>
                      <a:gd name="T1" fmla="*/ 0 h 13"/>
                      <a:gd name="T2" fmla="*/ 0 w 2872"/>
                      <a:gd name="T3" fmla="*/ 0 h 13"/>
                      <a:gd name="T4" fmla="*/ 0 w 2872"/>
                      <a:gd name="T5" fmla="*/ 0 h 13"/>
                      <a:gd name="T6" fmla="*/ 0 w 2872"/>
                      <a:gd name="T7" fmla="*/ 0 h 13"/>
                      <a:gd name="T8" fmla="*/ 0 w 2872"/>
                      <a:gd name="T9" fmla="*/ 0 h 13"/>
                      <a:gd name="T10" fmla="*/ 0 w 2872"/>
                      <a:gd name="T11" fmla="*/ 0 h 13"/>
                      <a:gd name="T12" fmla="*/ 0 w 2872"/>
                      <a:gd name="T13" fmla="*/ 0 h 1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72"/>
                      <a:gd name="T22" fmla="*/ 0 h 13"/>
                      <a:gd name="T23" fmla="*/ 2872 w 2872"/>
                      <a:gd name="T24" fmla="*/ 13 h 1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72" h="13">
                        <a:moveTo>
                          <a:pt x="2872" y="1"/>
                        </a:moveTo>
                        <a:lnTo>
                          <a:pt x="2872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2872" y="13"/>
                        </a:lnTo>
                        <a:lnTo>
                          <a:pt x="2872" y="12"/>
                        </a:lnTo>
                        <a:lnTo>
                          <a:pt x="2872" y="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3" name="Freeform 42"/>
                  <p:cNvSpPr>
                    <a:spLocks/>
                  </p:cNvSpPr>
                  <p:nvPr/>
                </p:nvSpPr>
                <p:spPr bwMode="auto">
                  <a:xfrm>
                    <a:off x="723" y="1791"/>
                    <a:ext cx="75" cy="13"/>
                  </a:xfrm>
                  <a:custGeom>
                    <a:avLst/>
                    <a:gdLst>
                      <a:gd name="T0" fmla="*/ 0 w 452"/>
                      <a:gd name="T1" fmla="*/ 0 h 76"/>
                      <a:gd name="T2" fmla="*/ 0 w 452"/>
                      <a:gd name="T3" fmla="*/ 0 h 76"/>
                      <a:gd name="T4" fmla="*/ 0 w 452"/>
                      <a:gd name="T5" fmla="*/ 0 h 76"/>
                      <a:gd name="T6" fmla="*/ 0 w 452"/>
                      <a:gd name="T7" fmla="*/ 0 h 76"/>
                      <a:gd name="T8" fmla="*/ 0 w 452"/>
                      <a:gd name="T9" fmla="*/ 0 h 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2"/>
                      <a:gd name="T16" fmla="*/ 0 h 76"/>
                      <a:gd name="T17" fmla="*/ 452 w 452"/>
                      <a:gd name="T18" fmla="*/ 76 h 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2" h="76">
                        <a:moveTo>
                          <a:pt x="0" y="0"/>
                        </a:moveTo>
                        <a:lnTo>
                          <a:pt x="437" y="0"/>
                        </a:lnTo>
                        <a:lnTo>
                          <a:pt x="452" y="76"/>
                        </a:lnTo>
                        <a:lnTo>
                          <a:pt x="10" y="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4" name="Freeform 43"/>
                  <p:cNvSpPr>
                    <a:spLocks/>
                  </p:cNvSpPr>
                  <p:nvPr/>
                </p:nvSpPr>
                <p:spPr bwMode="auto">
                  <a:xfrm>
                    <a:off x="726" y="1793"/>
                    <a:ext cx="21" cy="10"/>
                  </a:xfrm>
                  <a:custGeom>
                    <a:avLst/>
                    <a:gdLst>
                      <a:gd name="T0" fmla="*/ 0 w 127"/>
                      <a:gd name="T1" fmla="*/ 0 h 60"/>
                      <a:gd name="T2" fmla="*/ 0 w 127"/>
                      <a:gd name="T3" fmla="*/ 0 h 60"/>
                      <a:gd name="T4" fmla="*/ 0 w 127"/>
                      <a:gd name="T5" fmla="*/ 0 h 60"/>
                      <a:gd name="T6" fmla="*/ 0 w 127"/>
                      <a:gd name="T7" fmla="*/ 0 h 60"/>
                      <a:gd name="T8" fmla="*/ 0 w 127"/>
                      <a:gd name="T9" fmla="*/ 0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7"/>
                      <a:gd name="T16" fmla="*/ 0 h 60"/>
                      <a:gd name="T17" fmla="*/ 127 w 127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7" h="60">
                        <a:moveTo>
                          <a:pt x="0" y="0"/>
                        </a:moveTo>
                        <a:lnTo>
                          <a:pt x="117" y="0"/>
                        </a:lnTo>
                        <a:lnTo>
                          <a:pt x="127" y="60"/>
                        </a:lnTo>
                        <a:lnTo>
                          <a:pt x="7" y="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5" name="Freeform 44"/>
                  <p:cNvSpPr>
                    <a:spLocks/>
                  </p:cNvSpPr>
                  <p:nvPr/>
                </p:nvSpPr>
                <p:spPr bwMode="auto">
                  <a:xfrm>
                    <a:off x="726" y="1809"/>
                    <a:ext cx="89" cy="56"/>
                  </a:xfrm>
                  <a:custGeom>
                    <a:avLst/>
                    <a:gdLst>
                      <a:gd name="T0" fmla="*/ 0 w 529"/>
                      <a:gd name="T1" fmla="*/ 0 h 334"/>
                      <a:gd name="T2" fmla="*/ 0 w 529"/>
                      <a:gd name="T3" fmla="*/ 0 h 334"/>
                      <a:gd name="T4" fmla="*/ 0 w 529"/>
                      <a:gd name="T5" fmla="*/ 0 h 334"/>
                      <a:gd name="T6" fmla="*/ 0 w 529"/>
                      <a:gd name="T7" fmla="*/ 0 h 334"/>
                      <a:gd name="T8" fmla="*/ 0 w 529"/>
                      <a:gd name="T9" fmla="*/ 0 h 334"/>
                      <a:gd name="T10" fmla="*/ 0 w 529"/>
                      <a:gd name="T11" fmla="*/ 0 h 334"/>
                      <a:gd name="T12" fmla="*/ 0 w 529"/>
                      <a:gd name="T13" fmla="*/ 0 h 334"/>
                      <a:gd name="T14" fmla="*/ 0 w 529"/>
                      <a:gd name="T15" fmla="*/ 0 h 334"/>
                      <a:gd name="T16" fmla="*/ 0 w 529"/>
                      <a:gd name="T17" fmla="*/ 0 h 334"/>
                      <a:gd name="T18" fmla="*/ 0 w 529"/>
                      <a:gd name="T19" fmla="*/ 0 h 334"/>
                      <a:gd name="T20" fmla="*/ 0 w 529"/>
                      <a:gd name="T21" fmla="*/ 0 h 334"/>
                      <a:gd name="T22" fmla="*/ 0 w 529"/>
                      <a:gd name="T23" fmla="*/ 0 h 334"/>
                      <a:gd name="T24" fmla="*/ 0 w 529"/>
                      <a:gd name="T25" fmla="*/ 0 h 334"/>
                      <a:gd name="T26" fmla="*/ 0 w 529"/>
                      <a:gd name="T27" fmla="*/ 0 h 334"/>
                      <a:gd name="T28" fmla="*/ 0 w 529"/>
                      <a:gd name="T29" fmla="*/ 0 h 334"/>
                      <a:gd name="T30" fmla="*/ 0 w 529"/>
                      <a:gd name="T31" fmla="*/ 0 h 334"/>
                      <a:gd name="T32" fmla="*/ 0 w 529"/>
                      <a:gd name="T33" fmla="*/ 0 h 334"/>
                      <a:gd name="T34" fmla="*/ 0 w 529"/>
                      <a:gd name="T35" fmla="*/ 0 h 334"/>
                      <a:gd name="T36" fmla="*/ 0 w 529"/>
                      <a:gd name="T37" fmla="*/ 0 h 334"/>
                      <a:gd name="T38" fmla="*/ 0 w 529"/>
                      <a:gd name="T39" fmla="*/ 0 h 334"/>
                      <a:gd name="T40" fmla="*/ 0 w 529"/>
                      <a:gd name="T41" fmla="*/ 0 h 334"/>
                      <a:gd name="T42" fmla="*/ 0 w 529"/>
                      <a:gd name="T43" fmla="*/ 0 h 334"/>
                      <a:gd name="T44" fmla="*/ 0 w 529"/>
                      <a:gd name="T45" fmla="*/ 0 h 334"/>
                      <a:gd name="T46" fmla="*/ 0 w 529"/>
                      <a:gd name="T47" fmla="*/ 0 h 334"/>
                      <a:gd name="T48" fmla="*/ 0 w 529"/>
                      <a:gd name="T49" fmla="*/ 0 h 334"/>
                      <a:gd name="T50" fmla="*/ 0 w 529"/>
                      <a:gd name="T51" fmla="*/ 0 h 334"/>
                      <a:gd name="T52" fmla="*/ 0 w 529"/>
                      <a:gd name="T53" fmla="*/ 0 h 334"/>
                      <a:gd name="T54" fmla="*/ 0 w 529"/>
                      <a:gd name="T55" fmla="*/ 0 h 334"/>
                      <a:gd name="T56" fmla="*/ 0 w 529"/>
                      <a:gd name="T57" fmla="*/ 0 h 334"/>
                      <a:gd name="T58" fmla="*/ 0 w 529"/>
                      <a:gd name="T59" fmla="*/ 0 h 334"/>
                      <a:gd name="T60" fmla="*/ 0 w 529"/>
                      <a:gd name="T61" fmla="*/ 0 h 334"/>
                      <a:gd name="T62" fmla="*/ 0 w 529"/>
                      <a:gd name="T63" fmla="*/ 0 h 334"/>
                      <a:gd name="T64" fmla="*/ 0 w 529"/>
                      <a:gd name="T65" fmla="*/ 0 h 334"/>
                      <a:gd name="T66" fmla="*/ 0 w 529"/>
                      <a:gd name="T67" fmla="*/ 0 h 334"/>
                      <a:gd name="T68" fmla="*/ 0 w 529"/>
                      <a:gd name="T69" fmla="*/ 0 h 334"/>
                      <a:gd name="T70" fmla="*/ 0 w 529"/>
                      <a:gd name="T71" fmla="*/ 0 h 334"/>
                      <a:gd name="T72" fmla="*/ 0 w 529"/>
                      <a:gd name="T73" fmla="*/ 0 h 334"/>
                      <a:gd name="T74" fmla="*/ 0 w 529"/>
                      <a:gd name="T75" fmla="*/ 0 h 334"/>
                      <a:gd name="T76" fmla="*/ 0 w 529"/>
                      <a:gd name="T77" fmla="*/ 0 h 334"/>
                      <a:gd name="T78" fmla="*/ 0 w 529"/>
                      <a:gd name="T79" fmla="*/ 0 h 334"/>
                      <a:gd name="T80" fmla="*/ 0 w 529"/>
                      <a:gd name="T81" fmla="*/ 0 h 334"/>
                      <a:gd name="T82" fmla="*/ 0 w 529"/>
                      <a:gd name="T83" fmla="*/ 0 h 334"/>
                      <a:gd name="T84" fmla="*/ 0 w 529"/>
                      <a:gd name="T85" fmla="*/ 0 h 334"/>
                      <a:gd name="T86" fmla="*/ 0 w 529"/>
                      <a:gd name="T87" fmla="*/ 0 h 334"/>
                      <a:gd name="T88" fmla="*/ 0 w 529"/>
                      <a:gd name="T89" fmla="*/ 0 h 334"/>
                      <a:gd name="T90" fmla="*/ 0 w 529"/>
                      <a:gd name="T91" fmla="*/ 0 h 334"/>
                      <a:gd name="T92" fmla="*/ 0 w 529"/>
                      <a:gd name="T93" fmla="*/ 0 h 334"/>
                      <a:gd name="T94" fmla="*/ 0 w 529"/>
                      <a:gd name="T95" fmla="*/ 0 h 334"/>
                      <a:gd name="T96" fmla="*/ 0 w 529"/>
                      <a:gd name="T97" fmla="*/ 0 h 334"/>
                      <a:gd name="T98" fmla="*/ 0 w 529"/>
                      <a:gd name="T99" fmla="*/ 0 h 334"/>
                      <a:gd name="T100" fmla="*/ 0 w 529"/>
                      <a:gd name="T101" fmla="*/ 0 h 334"/>
                      <a:gd name="T102" fmla="*/ 0 w 529"/>
                      <a:gd name="T103" fmla="*/ 0 h 334"/>
                      <a:gd name="T104" fmla="*/ 0 w 529"/>
                      <a:gd name="T105" fmla="*/ 0 h 334"/>
                      <a:gd name="T106" fmla="*/ 0 w 529"/>
                      <a:gd name="T107" fmla="*/ 0 h 334"/>
                      <a:gd name="T108" fmla="*/ 0 w 529"/>
                      <a:gd name="T109" fmla="*/ 0 h 334"/>
                      <a:gd name="T110" fmla="*/ 0 w 529"/>
                      <a:gd name="T111" fmla="*/ 0 h 334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529"/>
                      <a:gd name="T169" fmla="*/ 0 h 334"/>
                      <a:gd name="T170" fmla="*/ 529 w 529"/>
                      <a:gd name="T171" fmla="*/ 334 h 334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529" h="334">
                        <a:moveTo>
                          <a:pt x="529" y="312"/>
                        </a:moveTo>
                        <a:lnTo>
                          <a:pt x="529" y="318"/>
                        </a:lnTo>
                        <a:lnTo>
                          <a:pt x="528" y="326"/>
                        </a:lnTo>
                        <a:lnTo>
                          <a:pt x="525" y="331"/>
                        </a:lnTo>
                        <a:lnTo>
                          <a:pt x="520" y="334"/>
                        </a:lnTo>
                        <a:lnTo>
                          <a:pt x="510" y="334"/>
                        </a:lnTo>
                        <a:lnTo>
                          <a:pt x="492" y="334"/>
                        </a:lnTo>
                        <a:lnTo>
                          <a:pt x="466" y="334"/>
                        </a:lnTo>
                        <a:lnTo>
                          <a:pt x="434" y="334"/>
                        </a:lnTo>
                        <a:lnTo>
                          <a:pt x="398" y="334"/>
                        </a:lnTo>
                        <a:lnTo>
                          <a:pt x="359" y="334"/>
                        </a:lnTo>
                        <a:lnTo>
                          <a:pt x="318" y="334"/>
                        </a:lnTo>
                        <a:lnTo>
                          <a:pt x="276" y="334"/>
                        </a:lnTo>
                        <a:lnTo>
                          <a:pt x="235" y="334"/>
                        </a:lnTo>
                        <a:lnTo>
                          <a:pt x="195" y="334"/>
                        </a:lnTo>
                        <a:lnTo>
                          <a:pt x="158" y="334"/>
                        </a:lnTo>
                        <a:lnTo>
                          <a:pt x="126" y="334"/>
                        </a:lnTo>
                        <a:lnTo>
                          <a:pt x="99" y="334"/>
                        </a:lnTo>
                        <a:lnTo>
                          <a:pt x="78" y="334"/>
                        </a:lnTo>
                        <a:lnTo>
                          <a:pt x="67" y="334"/>
                        </a:lnTo>
                        <a:lnTo>
                          <a:pt x="64" y="334"/>
                        </a:lnTo>
                        <a:lnTo>
                          <a:pt x="60" y="333"/>
                        </a:lnTo>
                        <a:lnTo>
                          <a:pt x="55" y="330"/>
                        </a:lnTo>
                        <a:lnTo>
                          <a:pt x="52" y="326"/>
                        </a:lnTo>
                        <a:lnTo>
                          <a:pt x="50" y="320"/>
                        </a:lnTo>
                        <a:lnTo>
                          <a:pt x="47" y="307"/>
                        </a:lnTo>
                        <a:lnTo>
                          <a:pt x="42" y="275"/>
                        </a:lnTo>
                        <a:lnTo>
                          <a:pt x="34" y="232"/>
                        </a:lnTo>
                        <a:lnTo>
                          <a:pt x="25" y="183"/>
                        </a:lnTo>
                        <a:lnTo>
                          <a:pt x="16" y="133"/>
                        </a:lnTo>
                        <a:lnTo>
                          <a:pt x="9" y="90"/>
                        </a:lnTo>
                        <a:lnTo>
                          <a:pt x="2" y="59"/>
                        </a:lnTo>
                        <a:lnTo>
                          <a:pt x="0" y="46"/>
                        </a:lnTo>
                        <a:lnTo>
                          <a:pt x="0" y="40"/>
                        </a:lnTo>
                        <a:lnTo>
                          <a:pt x="1" y="36"/>
                        </a:lnTo>
                        <a:lnTo>
                          <a:pt x="4" y="32"/>
                        </a:lnTo>
                        <a:lnTo>
                          <a:pt x="8" y="31"/>
                        </a:lnTo>
                        <a:lnTo>
                          <a:pt x="13" y="31"/>
                        </a:lnTo>
                        <a:lnTo>
                          <a:pt x="18" y="31"/>
                        </a:lnTo>
                        <a:lnTo>
                          <a:pt x="22" y="32"/>
                        </a:lnTo>
                        <a:lnTo>
                          <a:pt x="23" y="32"/>
                        </a:lnTo>
                        <a:lnTo>
                          <a:pt x="24" y="28"/>
                        </a:lnTo>
                        <a:lnTo>
                          <a:pt x="26" y="19"/>
                        </a:lnTo>
                        <a:lnTo>
                          <a:pt x="29" y="9"/>
                        </a:lnTo>
                        <a:lnTo>
                          <a:pt x="31" y="4"/>
                        </a:lnTo>
                        <a:lnTo>
                          <a:pt x="33" y="1"/>
                        </a:lnTo>
                        <a:lnTo>
                          <a:pt x="34" y="0"/>
                        </a:lnTo>
                        <a:lnTo>
                          <a:pt x="36" y="1"/>
                        </a:lnTo>
                        <a:lnTo>
                          <a:pt x="39" y="1"/>
                        </a:lnTo>
                        <a:lnTo>
                          <a:pt x="42" y="1"/>
                        </a:lnTo>
                        <a:lnTo>
                          <a:pt x="47" y="3"/>
                        </a:lnTo>
                        <a:lnTo>
                          <a:pt x="54" y="3"/>
                        </a:lnTo>
                        <a:lnTo>
                          <a:pt x="64" y="4"/>
                        </a:lnTo>
                        <a:lnTo>
                          <a:pt x="73" y="4"/>
                        </a:lnTo>
                        <a:lnTo>
                          <a:pt x="83" y="5"/>
                        </a:lnTo>
                        <a:lnTo>
                          <a:pt x="91" y="4"/>
                        </a:lnTo>
                        <a:lnTo>
                          <a:pt x="98" y="3"/>
                        </a:lnTo>
                        <a:lnTo>
                          <a:pt x="103" y="1"/>
                        </a:lnTo>
                        <a:lnTo>
                          <a:pt x="106" y="1"/>
                        </a:lnTo>
                        <a:lnTo>
                          <a:pt x="108" y="4"/>
                        </a:lnTo>
                        <a:lnTo>
                          <a:pt x="108" y="6"/>
                        </a:lnTo>
                        <a:lnTo>
                          <a:pt x="109" y="11"/>
                        </a:lnTo>
                        <a:lnTo>
                          <a:pt x="112" y="21"/>
                        </a:lnTo>
                        <a:lnTo>
                          <a:pt x="113" y="30"/>
                        </a:lnTo>
                        <a:lnTo>
                          <a:pt x="114" y="35"/>
                        </a:lnTo>
                        <a:lnTo>
                          <a:pt x="121" y="35"/>
                        </a:lnTo>
                        <a:lnTo>
                          <a:pt x="126" y="35"/>
                        </a:lnTo>
                        <a:lnTo>
                          <a:pt x="130" y="35"/>
                        </a:lnTo>
                        <a:lnTo>
                          <a:pt x="135" y="35"/>
                        </a:lnTo>
                        <a:lnTo>
                          <a:pt x="136" y="35"/>
                        </a:lnTo>
                        <a:lnTo>
                          <a:pt x="137" y="31"/>
                        </a:lnTo>
                        <a:lnTo>
                          <a:pt x="138" y="23"/>
                        </a:lnTo>
                        <a:lnTo>
                          <a:pt x="140" y="13"/>
                        </a:lnTo>
                        <a:lnTo>
                          <a:pt x="143" y="7"/>
                        </a:lnTo>
                        <a:lnTo>
                          <a:pt x="145" y="5"/>
                        </a:lnTo>
                        <a:lnTo>
                          <a:pt x="146" y="4"/>
                        </a:lnTo>
                        <a:lnTo>
                          <a:pt x="148" y="5"/>
                        </a:lnTo>
                        <a:lnTo>
                          <a:pt x="150" y="5"/>
                        </a:lnTo>
                        <a:lnTo>
                          <a:pt x="154" y="5"/>
                        </a:lnTo>
                        <a:lnTo>
                          <a:pt x="159" y="6"/>
                        </a:lnTo>
                        <a:lnTo>
                          <a:pt x="166" y="6"/>
                        </a:lnTo>
                        <a:lnTo>
                          <a:pt x="176" y="7"/>
                        </a:lnTo>
                        <a:lnTo>
                          <a:pt x="185" y="7"/>
                        </a:lnTo>
                        <a:lnTo>
                          <a:pt x="195" y="8"/>
                        </a:lnTo>
                        <a:lnTo>
                          <a:pt x="202" y="7"/>
                        </a:lnTo>
                        <a:lnTo>
                          <a:pt x="210" y="6"/>
                        </a:lnTo>
                        <a:lnTo>
                          <a:pt x="215" y="5"/>
                        </a:lnTo>
                        <a:lnTo>
                          <a:pt x="217" y="5"/>
                        </a:lnTo>
                        <a:lnTo>
                          <a:pt x="219" y="7"/>
                        </a:lnTo>
                        <a:lnTo>
                          <a:pt x="220" y="9"/>
                        </a:lnTo>
                        <a:lnTo>
                          <a:pt x="221" y="15"/>
                        </a:lnTo>
                        <a:lnTo>
                          <a:pt x="222" y="24"/>
                        </a:lnTo>
                        <a:lnTo>
                          <a:pt x="225" y="31"/>
                        </a:lnTo>
                        <a:lnTo>
                          <a:pt x="225" y="35"/>
                        </a:lnTo>
                        <a:lnTo>
                          <a:pt x="235" y="35"/>
                        </a:lnTo>
                        <a:lnTo>
                          <a:pt x="239" y="35"/>
                        </a:lnTo>
                        <a:lnTo>
                          <a:pt x="245" y="35"/>
                        </a:lnTo>
                        <a:lnTo>
                          <a:pt x="249" y="35"/>
                        </a:lnTo>
                        <a:lnTo>
                          <a:pt x="250" y="35"/>
                        </a:lnTo>
                        <a:lnTo>
                          <a:pt x="251" y="31"/>
                        </a:lnTo>
                        <a:lnTo>
                          <a:pt x="252" y="24"/>
                        </a:lnTo>
                        <a:lnTo>
                          <a:pt x="255" y="16"/>
                        </a:lnTo>
                        <a:lnTo>
                          <a:pt x="257" y="10"/>
                        </a:lnTo>
                        <a:lnTo>
                          <a:pt x="259" y="8"/>
                        </a:lnTo>
                        <a:lnTo>
                          <a:pt x="261" y="7"/>
                        </a:lnTo>
                        <a:lnTo>
                          <a:pt x="262" y="8"/>
                        </a:lnTo>
                        <a:lnTo>
                          <a:pt x="264" y="8"/>
                        </a:lnTo>
                        <a:lnTo>
                          <a:pt x="268" y="8"/>
                        </a:lnTo>
                        <a:lnTo>
                          <a:pt x="273" y="9"/>
                        </a:lnTo>
                        <a:lnTo>
                          <a:pt x="281" y="9"/>
                        </a:lnTo>
                        <a:lnTo>
                          <a:pt x="290" y="10"/>
                        </a:lnTo>
                        <a:lnTo>
                          <a:pt x="299" y="10"/>
                        </a:lnTo>
                        <a:lnTo>
                          <a:pt x="309" y="11"/>
                        </a:lnTo>
                        <a:lnTo>
                          <a:pt x="318" y="10"/>
                        </a:lnTo>
                        <a:lnTo>
                          <a:pt x="325" y="9"/>
                        </a:lnTo>
                        <a:lnTo>
                          <a:pt x="330" y="8"/>
                        </a:lnTo>
                        <a:lnTo>
                          <a:pt x="332" y="8"/>
                        </a:lnTo>
                        <a:lnTo>
                          <a:pt x="334" y="10"/>
                        </a:lnTo>
                        <a:lnTo>
                          <a:pt x="334" y="13"/>
                        </a:lnTo>
                        <a:lnTo>
                          <a:pt x="335" y="18"/>
                        </a:lnTo>
                        <a:lnTo>
                          <a:pt x="336" y="25"/>
                        </a:lnTo>
                        <a:lnTo>
                          <a:pt x="339" y="31"/>
                        </a:lnTo>
                        <a:lnTo>
                          <a:pt x="339" y="35"/>
                        </a:lnTo>
                        <a:lnTo>
                          <a:pt x="350" y="35"/>
                        </a:lnTo>
                        <a:lnTo>
                          <a:pt x="354" y="35"/>
                        </a:lnTo>
                        <a:lnTo>
                          <a:pt x="359" y="35"/>
                        </a:lnTo>
                        <a:lnTo>
                          <a:pt x="362" y="35"/>
                        </a:lnTo>
                        <a:lnTo>
                          <a:pt x="363" y="35"/>
                        </a:lnTo>
                        <a:lnTo>
                          <a:pt x="363" y="31"/>
                        </a:lnTo>
                        <a:lnTo>
                          <a:pt x="364" y="24"/>
                        </a:lnTo>
                        <a:lnTo>
                          <a:pt x="366" y="16"/>
                        </a:lnTo>
                        <a:lnTo>
                          <a:pt x="367" y="10"/>
                        </a:lnTo>
                        <a:lnTo>
                          <a:pt x="370" y="8"/>
                        </a:lnTo>
                        <a:lnTo>
                          <a:pt x="372" y="7"/>
                        </a:lnTo>
                        <a:lnTo>
                          <a:pt x="373" y="8"/>
                        </a:lnTo>
                        <a:lnTo>
                          <a:pt x="375" y="8"/>
                        </a:lnTo>
                        <a:lnTo>
                          <a:pt x="379" y="8"/>
                        </a:lnTo>
                        <a:lnTo>
                          <a:pt x="384" y="9"/>
                        </a:lnTo>
                        <a:lnTo>
                          <a:pt x="392" y="9"/>
                        </a:lnTo>
                        <a:lnTo>
                          <a:pt x="401" y="9"/>
                        </a:lnTo>
                        <a:lnTo>
                          <a:pt x="411" y="10"/>
                        </a:lnTo>
                        <a:lnTo>
                          <a:pt x="421" y="10"/>
                        </a:lnTo>
                        <a:lnTo>
                          <a:pt x="430" y="9"/>
                        </a:lnTo>
                        <a:lnTo>
                          <a:pt x="437" y="8"/>
                        </a:lnTo>
                        <a:lnTo>
                          <a:pt x="442" y="7"/>
                        </a:lnTo>
                        <a:lnTo>
                          <a:pt x="444" y="7"/>
                        </a:lnTo>
                        <a:lnTo>
                          <a:pt x="446" y="9"/>
                        </a:lnTo>
                        <a:lnTo>
                          <a:pt x="446" y="11"/>
                        </a:lnTo>
                        <a:lnTo>
                          <a:pt x="447" y="17"/>
                        </a:lnTo>
                        <a:lnTo>
                          <a:pt x="449" y="25"/>
                        </a:lnTo>
                        <a:lnTo>
                          <a:pt x="452" y="31"/>
                        </a:lnTo>
                        <a:lnTo>
                          <a:pt x="453" y="35"/>
                        </a:lnTo>
                        <a:lnTo>
                          <a:pt x="456" y="35"/>
                        </a:lnTo>
                        <a:lnTo>
                          <a:pt x="459" y="35"/>
                        </a:lnTo>
                        <a:lnTo>
                          <a:pt x="463" y="35"/>
                        </a:lnTo>
                        <a:lnTo>
                          <a:pt x="464" y="35"/>
                        </a:lnTo>
                        <a:lnTo>
                          <a:pt x="465" y="36"/>
                        </a:lnTo>
                        <a:lnTo>
                          <a:pt x="467" y="38"/>
                        </a:lnTo>
                        <a:lnTo>
                          <a:pt x="468" y="39"/>
                        </a:lnTo>
                        <a:lnTo>
                          <a:pt x="468" y="41"/>
                        </a:lnTo>
                        <a:lnTo>
                          <a:pt x="472" y="54"/>
                        </a:lnTo>
                        <a:lnTo>
                          <a:pt x="478" y="85"/>
                        </a:lnTo>
                        <a:lnTo>
                          <a:pt x="488" y="128"/>
                        </a:lnTo>
                        <a:lnTo>
                          <a:pt x="499" y="178"/>
                        </a:lnTo>
                        <a:lnTo>
                          <a:pt x="510" y="226"/>
                        </a:lnTo>
                        <a:lnTo>
                          <a:pt x="520" y="269"/>
                        </a:lnTo>
                        <a:lnTo>
                          <a:pt x="527" y="300"/>
                        </a:lnTo>
                        <a:lnTo>
                          <a:pt x="529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6" name="Freeform 45"/>
                  <p:cNvSpPr>
                    <a:spLocks/>
                  </p:cNvSpPr>
                  <p:nvPr/>
                </p:nvSpPr>
                <p:spPr bwMode="auto">
                  <a:xfrm>
                    <a:off x="363" y="1808"/>
                    <a:ext cx="297" cy="56"/>
                  </a:xfrm>
                  <a:custGeom>
                    <a:avLst/>
                    <a:gdLst>
                      <a:gd name="T0" fmla="*/ 0 w 1786"/>
                      <a:gd name="T1" fmla="*/ 0 h 337"/>
                      <a:gd name="T2" fmla="*/ 0 w 1786"/>
                      <a:gd name="T3" fmla="*/ 0 h 337"/>
                      <a:gd name="T4" fmla="*/ 0 w 1786"/>
                      <a:gd name="T5" fmla="*/ 0 h 337"/>
                      <a:gd name="T6" fmla="*/ 0 w 1786"/>
                      <a:gd name="T7" fmla="*/ 0 h 337"/>
                      <a:gd name="T8" fmla="*/ 0 w 1786"/>
                      <a:gd name="T9" fmla="*/ 0 h 337"/>
                      <a:gd name="T10" fmla="*/ 0 w 1786"/>
                      <a:gd name="T11" fmla="*/ 0 h 337"/>
                      <a:gd name="T12" fmla="*/ 0 w 1786"/>
                      <a:gd name="T13" fmla="*/ 0 h 337"/>
                      <a:gd name="T14" fmla="*/ 0 w 1786"/>
                      <a:gd name="T15" fmla="*/ 0 h 337"/>
                      <a:gd name="T16" fmla="*/ 0 w 1786"/>
                      <a:gd name="T17" fmla="*/ 0 h 337"/>
                      <a:gd name="T18" fmla="*/ 0 w 1786"/>
                      <a:gd name="T19" fmla="*/ 0 h 337"/>
                      <a:gd name="T20" fmla="*/ 0 w 1786"/>
                      <a:gd name="T21" fmla="*/ 0 h 337"/>
                      <a:gd name="T22" fmla="*/ 0 w 1786"/>
                      <a:gd name="T23" fmla="*/ 0 h 337"/>
                      <a:gd name="T24" fmla="*/ 0 w 1786"/>
                      <a:gd name="T25" fmla="*/ 0 h 337"/>
                      <a:gd name="T26" fmla="*/ 0 w 1786"/>
                      <a:gd name="T27" fmla="*/ 0 h 337"/>
                      <a:gd name="T28" fmla="*/ 0 w 1786"/>
                      <a:gd name="T29" fmla="*/ 0 h 337"/>
                      <a:gd name="T30" fmla="*/ 0 w 1786"/>
                      <a:gd name="T31" fmla="*/ 0 h 337"/>
                      <a:gd name="T32" fmla="*/ 0 w 1786"/>
                      <a:gd name="T33" fmla="*/ 0 h 337"/>
                      <a:gd name="T34" fmla="*/ 0 w 1786"/>
                      <a:gd name="T35" fmla="*/ 0 h 337"/>
                      <a:gd name="T36" fmla="*/ 0 w 1786"/>
                      <a:gd name="T37" fmla="*/ 0 h 337"/>
                      <a:gd name="T38" fmla="*/ 0 w 1786"/>
                      <a:gd name="T39" fmla="*/ 0 h 337"/>
                      <a:gd name="T40" fmla="*/ 0 w 1786"/>
                      <a:gd name="T41" fmla="*/ 0 h 337"/>
                      <a:gd name="T42" fmla="*/ 0 w 1786"/>
                      <a:gd name="T43" fmla="*/ 0 h 337"/>
                      <a:gd name="T44" fmla="*/ 0 w 1786"/>
                      <a:gd name="T45" fmla="*/ 0 h 337"/>
                      <a:gd name="T46" fmla="*/ 0 w 1786"/>
                      <a:gd name="T47" fmla="*/ 0 h 337"/>
                      <a:gd name="T48" fmla="*/ 0 w 1786"/>
                      <a:gd name="T49" fmla="*/ 0 h 337"/>
                      <a:gd name="T50" fmla="*/ 0 w 1786"/>
                      <a:gd name="T51" fmla="*/ 0 h 337"/>
                      <a:gd name="T52" fmla="*/ 0 w 1786"/>
                      <a:gd name="T53" fmla="*/ 0 h 337"/>
                      <a:gd name="T54" fmla="*/ 0 w 1786"/>
                      <a:gd name="T55" fmla="*/ 0 h 337"/>
                      <a:gd name="T56" fmla="*/ 0 w 1786"/>
                      <a:gd name="T57" fmla="*/ 0 h 337"/>
                      <a:gd name="T58" fmla="*/ 0 w 1786"/>
                      <a:gd name="T59" fmla="*/ 0 h 337"/>
                      <a:gd name="T60" fmla="*/ 0 w 1786"/>
                      <a:gd name="T61" fmla="*/ 0 h 337"/>
                      <a:gd name="T62" fmla="*/ 0 w 1786"/>
                      <a:gd name="T63" fmla="*/ 0 h 337"/>
                      <a:gd name="T64" fmla="*/ 0 w 1786"/>
                      <a:gd name="T65" fmla="*/ 0 h 337"/>
                      <a:gd name="T66" fmla="*/ 0 w 1786"/>
                      <a:gd name="T67" fmla="*/ 0 h 337"/>
                      <a:gd name="T68" fmla="*/ 0 w 1786"/>
                      <a:gd name="T69" fmla="*/ 0 h 337"/>
                      <a:gd name="T70" fmla="*/ 0 w 1786"/>
                      <a:gd name="T71" fmla="*/ 0 h 337"/>
                      <a:gd name="T72" fmla="*/ 0 w 1786"/>
                      <a:gd name="T73" fmla="*/ 0 h 337"/>
                      <a:gd name="T74" fmla="*/ 0 w 1786"/>
                      <a:gd name="T75" fmla="*/ 0 h 337"/>
                      <a:gd name="T76" fmla="*/ 0 w 1786"/>
                      <a:gd name="T77" fmla="*/ 0 h 337"/>
                      <a:gd name="T78" fmla="*/ 0 w 1786"/>
                      <a:gd name="T79" fmla="*/ 0 h 337"/>
                      <a:gd name="T80" fmla="*/ 0 w 1786"/>
                      <a:gd name="T81" fmla="*/ 0 h 337"/>
                      <a:gd name="T82" fmla="*/ 0 w 1786"/>
                      <a:gd name="T83" fmla="*/ 0 h 337"/>
                      <a:gd name="T84" fmla="*/ 0 w 1786"/>
                      <a:gd name="T85" fmla="*/ 0 h 337"/>
                      <a:gd name="T86" fmla="*/ 0 w 1786"/>
                      <a:gd name="T87" fmla="*/ 0 h 337"/>
                      <a:gd name="T88" fmla="*/ 0 w 1786"/>
                      <a:gd name="T89" fmla="*/ 0 h 337"/>
                      <a:gd name="T90" fmla="*/ 0 w 1786"/>
                      <a:gd name="T91" fmla="*/ 0 h 337"/>
                      <a:gd name="T92" fmla="*/ 0 w 1786"/>
                      <a:gd name="T93" fmla="*/ 0 h 337"/>
                      <a:gd name="T94" fmla="*/ 0 w 1786"/>
                      <a:gd name="T95" fmla="*/ 0 h 337"/>
                      <a:gd name="T96" fmla="*/ 0 w 1786"/>
                      <a:gd name="T97" fmla="*/ 0 h 337"/>
                      <a:gd name="T98" fmla="*/ 0 w 1786"/>
                      <a:gd name="T99" fmla="*/ 0 h 337"/>
                      <a:gd name="T100" fmla="*/ 0 w 1786"/>
                      <a:gd name="T101" fmla="*/ 0 h 337"/>
                      <a:gd name="T102" fmla="*/ 0 w 1786"/>
                      <a:gd name="T103" fmla="*/ 0 h 337"/>
                      <a:gd name="T104" fmla="*/ 0 w 1786"/>
                      <a:gd name="T105" fmla="*/ 0 h 337"/>
                      <a:gd name="T106" fmla="*/ 0 w 1786"/>
                      <a:gd name="T107" fmla="*/ 0 h 337"/>
                      <a:gd name="T108" fmla="*/ 0 w 1786"/>
                      <a:gd name="T109" fmla="*/ 0 h 337"/>
                      <a:gd name="T110" fmla="*/ 0 w 1786"/>
                      <a:gd name="T111" fmla="*/ 0 h 337"/>
                      <a:gd name="T112" fmla="*/ 0 w 1786"/>
                      <a:gd name="T113" fmla="*/ 0 h 337"/>
                      <a:gd name="T114" fmla="*/ 0 w 1786"/>
                      <a:gd name="T115" fmla="*/ 0 h 337"/>
                      <a:gd name="T116" fmla="*/ 0 w 1786"/>
                      <a:gd name="T117" fmla="*/ 0 h 337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786"/>
                      <a:gd name="T178" fmla="*/ 0 h 337"/>
                      <a:gd name="T179" fmla="*/ 1786 w 1786"/>
                      <a:gd name="T180" fmla="*/ 337 h 337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786" h="337">
                        <a:moveTo>
                          <a:pt x="1491" y="337"/>
                        </a:moveTo>
                        <a:lnTo>
                          <a:pt x="1489" y="275"/>
                        </a:lnTo>
                        <a:lnTo>
                          <a:pt x="1588" y="276"/>
                        </a:lnTo>
                        <a:lnTo>
                          <a:pt x="1593" y="337"/>
                        </a:lnTo>
                        <a:lnTo>
                          <a:pt x="1610" y="337"/>
                        </a:lnTo>
                        <a:lnTo>
                          <a:pt x="1628" y="337"/>
                        </a:lnTo>
                        <a:lnTo>
                          <a:pt x="1645" y="337"/>
                        </a:lnTo>
                        <a:lnTo>
                          <a:pt x="1661" y="337"/>
                        </a:lnTo>
                        <a:lnTo>
                          <a:pt x="1677" y="337"/>
                        </a:lnTo>
                        <a:lnTo>
                          <a:pt x="1691" y="337"/>
                        </a:lnTo>
                        <a:lnTo>
                          <a:pt x="1706" y="337"/>
                        </a:lnTo>
                        <a:lnTo>
                          <a:pt x="1719" y="337"/>
                        </a:lnTo>
                        <a:lnTo>
                          <a:pt x="1731" y="337"/>
                        </a:lnTo>
                        <a:lnTo>
                          <a:pt x="1741" y="337"/>
                        </a:lnTo>
                        <a:lnTo>
                          <a:pt x="1751" y="337"/>
                        </a:lnTo>
                        <a:lnTo>
                          <a:pt x="1759" y="337"/>
                        </a:lnTo>
                        <a:lnTo>
                          <a:pt x="1767" y="337"/>
                        </a:lnTo>
                        <a:lnTo>
                          <a:pt x="1771" y="337"/>
                        </a:lnTo>
                        <a:lnTo>
                          <a:pt x="1774" y="337"/>
                        </a:lnTo>
                        <a:lnTo>
                          <a:pt x="1776" y="337"/>
                        </a:lnTo>
                        <a:lnTo>
                          <a:pt x="1782" y="334"/>
                        </a:lnTo>
                        <a:lnTo>
                          <a:pt x="1785" y="331"/>
                        </a:lnTo>
                        <a:lnTo>
                          <a:pt x="1786" y="327"/>
                        </a:lnTo>
                        <a:lnTo>
                          <a:pt x="1786" y="321"/>
                        </a:lnTo>
                        <a:lnTo>
                          <a:pt x="1785" y="310"/>
                        </a:lnTo>
                        <a:lnTo>
                          <a:pt x="1781" y="280"/>
                        </a:lnTo>
                        <a:lnTo>
                          <a:pt x="1775" y="238"/>
                        </a:lnTo>
                        <a:lnTo>
                          <a:pt x="1769" y="190"/>
                        </a:lnTo>
                        <a:lnTo>
                          <a:pt x="1762" y="143"/>
                        </a:lnTo>
                        <a:lnTo>
                          <a:pt x="1757" y="100"/>
                        </a:lnTo>
                        <a:lnTo>
                          <a:pt x="1752" y="70"/>
                        </a:lnTo>
                        <a:lnTo>
                          <a:pt x="1751" y="58"/>
                        </a:lnTo>
                        <a:lnTo>
                          <a:pt x="1750" y="54"/>
                        </a:lnTo>
                        <a:lnTo>
                          <a:pt x="1749" y="50"/>
                        </a:lnTo>
                        <a:lnTo>
                          <a:pt x="1748" y="45"/>
                        </a:lnTo>
                        <a:lnTo>
                          <a:pt x="1747" y="43"/>
                        </a:lnTo>
                        <a:lnTo>
                          <a:pt x="1744" y="43"/>
                        </a:lnTo>
                        <a:lnTo>
                          <a:pt x="1741" y="43"/>
                        </a:lnTo>
                        <a:lnTo>
                          <a:pt x="1738" y="43"/>
                        </a:lnTo>
                        <a:lnTo>
                          <a:pt x="1734" y="43"/>
                        </a:lnTo>
                        <a:lnTo>
                          <a:pt x="1734" y="41"/>
                        </a:lnTo>
                        <a:lnTo>
                          <a:pt x="1732" y="35"/>
                        </a:lnTo>
                        <a:lnTo>
                          <a:pt x="1731" y="29"/>
                        </a:lnTo>
                        <a:lnTo>
                          <a:pt x="1730" y="24"/>
                        </a:lnTo>
                        <a:lnTo>
                          <a:pt x="1729" y="21"/>
                        </a:lnTo>
                        <a:lnTo>
                          <a:pt x="1728" y="19"/>
                        </a:lnTo>
                        <a:lnTo>
                          <a:pt x="1726" y="18"/>
                        </a:lnTo>
                        <a:lnTo>
                          <a:pt x="1721" y="19"/>
                        </a:lnTo>
                        <a:lnTo>
                          <a:pt x="1718" y="19"/>
                        </a:lnTo>
                        <a:lnTo>
                          <a:pt x="1698" y="20"/>
                        </a:lnTo>
                        <a:lnTo>
                          <a:pt x="1675" y="20"/>
                        </a:lnTo>
                        <a:lnTo>
                          <a:pt x="1648" y="20"/>
                        </a:lnTo>
                        <a:lnTo>
                          <a:pt x="1621" y="19"/>
                        </a:lnTo>
                        <a:lnTo>
                          <a:pt x="1596" y="19"/>
                        </a:lnTo>
                        <a:lnTo>
                          <a:pt x="1574" y="18"/>
                        </a:lnTo>
                        <a:lnTo>
                          <a:pt x="1557" y="17"/>
                        </a:lnTo>
                        <a:lnTo>
                          <a:pt x="1547" y="17"/>
                        </a:lnTo>
                        <a:lnTo>
                          <a:pt x="1545" y="15"/>
                        </a:lnTo>
                        <a:lnTo>
                          <a:pt x="1541" y="17"/>
                        </a:lnTo>
                        <a:lnTo>
                          <a:pt x="1538" y="19"/>
                        </a:lnTo>
                        <a:lnTo>
                          <a:pt x="1536" y="24"/>
                        </a:lnTo>
                        <a:lnTo>
                          <a:pt x="1534" y="34"/>
                        </a:lnTo>
                        <a:lnTo>
                          <a:pt x="1533" y="43"/>
                        </a:lnTo>
                        <a:lnTo>
                          <a:pt x="1532" y="48"/>
                        </a:lnTo>
                        <a:lnTo>
                          <a:pt x="1531" y="48"/>
                        </a:lnTo>
                        <a:lnTo>
                          <a:pt x="1530" y="49"/>
                        </a:lnTo>
                        <a:lnTo>
                          <a:pt x="1526" y="50"/>
                        </a:lnTo>
                        <a:lnTo>
                          <a:pt x="1522" y="50"/>
                        </a:lnTo>
                        <a:lnTo>
                          <a:pt x="1513" y="49"/>
                        </a:lnTo>
                        <a:lnTo>
                          <a:pt x="1512" y="44"/>
                        </a:lnTo>
                        <a:lnTo>
                          <a:pt x="1511" y="35"/>
                        </a:lnTo>
                        <a:lnTo>
                          <a:pt x="1508" y="25"/>
                        </a:lnTo>
                        <a:lnTo>
                          <a:pt x="1507" y="19"/>
                        </a:lnTo>
                        <a:lnTo>
                          <a:pt x="1506" y="17"/>
                        </a:lnTo>
                        <a:lnTo>
                          <a:pt x="1504" y="15"/>
                        </a:lnTo>
                        <a:lnTo>
                          <a:pt x="1502" y="15"/>
                        </a:lnTo>
                        <a:lnTo>
                          <a:pt x="1497" y="15"/>
                        </a:lnTo>
                        <a:lnTo>
                          <a:pt x="1490" y="17"/>
                        </a:lnTo>
                        <a:lnTo>
                          <a:pt x="1480" y="18"/>
                        </a:lnTo>
                        <a:lnTo>
                          <a:pt x="1470" y="18"/>
                        </a:lnTo>
                        <a:lnTo>
                          <a:pt x="1460" y="17"/>
                        </a:lnTo>
                        <a:lnTo>
                          <a:pt x="1451" y="17"/>
                        </a:lnTo>
                        <a:lnTo>
                          <a:pt x="1443" y="17"/>
                        </a:lnTo>
                        <a:lnTo>
                          <a:pt x="1438" y="15"/>
                        </a:lnTo>
                        <a:lnTo>
                          <a:pt x="1434" y="15"/>
                        </a:lnTo>
                        <a:lnTo>
                          <a:pt x="1432" y="15"/>
                        </a:lnTo>
                        <a:lnTo>
                          <a:pt x="1430" y="14"/>
                        </a:lnTo>
                        <a:lnTo>
                          <a:pt x="1428" y="15"/>
                        </a:lnTo>
                        <a:lnTo>
                          <a:pt x="1425" y="18"/>
                        </a:lnTo>
                        <a:lnTo>
                          <a:pt x="1423" y="23"/>
                        </a:lnTo>
                        <a:lnTo>
                          <a:pt x="1421" y="33"/>
                        </a:lnTo>
                        <a:lnTo>
                          <a:pt x="1419" y="42"/>
                        </a:lnTo>
                        <a:lnTo>
                          <a:pt x="1418" y="46"/>
                        </a:lnTo>
                        <a:lnTo>
                          <a:pt x="1417" y="46"/>
                        </a:lnTo>
                        <a:lnTo>
                          <a:pt x="1415" y="48"/>
                        </a:lnTo>
                        <a:lnTo>
                          <a:pt x="1412" y="49"/>
                        </a:lnTo>
                        <a:lnTo>
                          <a:pt x="1408" y="49"/>
                        </a:lnTo>
                        <a:lnTo>
                          <a:pt x="1403" y="46"/>
                        </a:lnTo>
                        <a:lnTo>
                          <a:pt x="1402" y="42"/>
                        </a:lnTo>
                        <a:lnTo>
                          <a:pt x="1400" y="33"/>
                        </a:lnTo>
                        <a:lnTo>
                          <a:pt x="1398" y="23"/>
                        </a:lnTo>
                        <a:lnTo>
                          <a:pt x="1397" y="17"/>
                        </a:lnTo>
                        <a:lnTo>
                          <a:pt x="1397" y="14"/>
                        </a:lnTo>
                        <a:lnTo>
                          <a:pt x="1394" y="13"/>
                        </a:lnTo>
                        <a:lnTo>
                          <a:pt x="1392" y="13"/>
                        </a:lnTo>
                        <a:lnTo>
                          <a:pt x="1388" y="14"/>
                        </a:lnTo>
                        <a:lnTo>
                          <a:pt x="1380" y="15"/>
                        </a:lnTo>
                        <a:lnTo>
                          <a:pt x="1371" y="17"/>
                        </a:lnTo>
                        <a:lnTo>
                          <a:pt x="1361" y="17"/>
                        </a:lnTo>
                        <a:lnTo>
                          <a:pt x="1351" y="15"/>
                        </a:lnTo>
                        <a:lnTo>
                          <a:pt x="1341" y="15"/>
                        </a:lnTo>
                        <a:lnTo>
                          <a:pt x="1333" y="15"/>
                        </a:lnTo>
                        <a:lnTo>
                          <a:pt x="1328" y="14"/>
                        </a:lnTo>
                        <a:lnTo>
                          <a:pt x="1325" y="14"/>
                        </a:lnTo>
                        <a:lnTo>
                          <a:pt x="1322" y="14"/>
                        </a:lnTo>
                        <a:lnTo>
                          <a:pt x="1321" y="13"/>
                        </a:lnTo>
                        <a:lnTo>
                          <a:pt x="1319" y="14"/>
                        </a:lnTo>
                        <a:lnTo>
                          <a:pt x="1317" y="15"/>
                        </a:lnTo>
                        <a:lnTo>
                          <a:pt x="1315" y="22"/>
                        </a:lnTo>
                        <a:lnTo>
                          <a:pt x="1312" y="31"/>
                        </a:lnTo>
                        <a:lnTo>
                          <a:pt x="1310" y="40"/>
                        </a:lnTo>
                        <a:lnTo>
                          <a:pt x="1309" y="44"/>
                        </a:lnTo>
                        <a:lnTo>
                          <a:pt x="1308" y="44"/>
                        </a:lnTo>
                        <a:lnTo>
                          <a:pt x="1307" y="45"/>
                        </a:lnTo>
                        <a:lnTo>
                          <a:pt x="1304" y="46"/>
                        </a:lnTo>
                        <a:lnTo>
                          <a:pt x="1300" y="46"/>
                        </a:lnTo>
                        <a:lnTo>
                          <a:pt x="1295" y="45"/>
                        </a:lnTo>
                        <a:lnTo>
                          <a:pt x="1294" y="41"/>
                        </a:lnTo>
                        <a:lnTo>
                          <a:pt x="1291" y="32"/>
                        </a:lnTo>
                        <a:lnTo>
                          <a:pt x="1289" y="21"/>
                        </a:lnTo>
                        <a:lnTo>
                          <a:pt x="1288" y="15"/>
                        </a:lnTo>
                        <a:lnTo>
                          <a:pt x="1288" y="13"/>
                        </a:lnTo>
                        <a:lnTo>
                          <a:pt x="1286" y="11"/>
                        </a:lnTo>
                        <a:lnTo>
                          <a:pt x="1283" y="11"/>
                        </a:lnTo>
                        <a:lnTo>
                          <a:pt x="1278" y="12"/>
                        </a:lnTo>
                        <a:lnTo>
                          <a:pt x="1270" y="13"/>
                        </a:lnTo>
                        <a:lnTo>
                          <a:pt x="1262" y="14"/>
                        </a:lnTo>
                        <a:lnTo>
                          <a:pt x="1252" y="14"/>
                        </a:lnTo>
                        <a:lnTo>
                          <a:pt x="1242" y="13"/>
                        </a:lnTo>
                        <a:lnTo>
                          <a:pt x="1232" y="13"/>
                        </a:lnTo>
                        <a:lnTo>
                          <a:pt x="1224" y="13"/>
                        </a:lnTo>
                        <a:lnTo>
                          <a:pt x="1218" y="12"/>
                        </a:lnTo>
                        <a:lnTo>
                          <a:pt x="1215" y="12"/>
                        </a:lnTo>
                        <a:lnTo>
                          <a:pt x="1213" y="12"/>
                        </a:lnTo>
                        <a:lnTo>
                          <a:pt x="1212" y="11"/>
                        </a:lnTo>
                        <a:lnTo>
                          <a:pt x="1209" y="12"/>
                        </a:lnTo>
                        <a:lnTo>
                          <a:pt x="1207" y="14"/>
                        </a:lnTo>
                        <a:lnTo>
                          <a:pt x="1205" y="20"/>
                        </a:lnTo>
                        <a:lnTo>
                          <a:pt x="1203" y="31"/>
                        </a:lnTo>
                        <a:lnTo>
                          <a:pt x="1201" y="40"/>
                        </a:lnTo>
                        <a:lnTo>
                          <a:pt x="1199" y="44"/>
                        </a:lnTo>
                        <a:lnTo>
                          <a:pt x="1198" y="44"/>
                        </a:lnTo>
                        <a:lnTo>
                          <a:pt x="1197" y="45"/>
                        </a:lnTo>
                        <a:lnTo>
                          <a:pt x="1194" y="46"/>
                        </a:lnTo>
                        <a:lnTo>
                          <a:pt x="1190" y="46"/>
                        </a:lnTo>
                        <a:lnTo>
                          <a:pt x="1185" y="44"/>
                        </a:lnTo>
                        <a:lnTo>
                          <a:pt x="1184" y="41"/>
                        </a:lnTo>
                        <a:lnTo>
                          <a:pt x="1182" y="32"/>
                        </a:lnTo>
                        <a:lnTo>
                          <a:pt x="1180" y="22"/>
                        </a:lnTo>
                        <a:lnTo>
                          <a:pt x="1178" y="17"/>
                        </a:lnTo>
                        <a:lnTo>
                          <a:pt x="1177" y="14"/>
                        </a:lnTo>
                        <a:lnTo>
                          <a:pt x="1175" y="12"/>
                        </a:lnTo>
                        <a:lnTo>
                          <a:pt x="1173" y="12"/>
                        </a:lnTo>
                        <a:lnTo>
                          <a:pt x="1168" y="13"/>
                        </a:lnTo>
                        <a:lnTo>
                          <a:pt x="1161" y="14"/>
                        </a:lnTo>
                        <a:lnTo>
                          <a:pt x="1151" y="15"/>
                        </a:lnTo>
                        <a:lnTo>
                          <a:pt x="1141" y="15"/>
                        </a:lnTo>
                        <a:lnTo>
                          <a:pt x="1131" y="14"/>
                        </a:lnTo>
                        <a:lnTo>
                          <a:pt x="1122" y="14"/>
                        </a:lnTo>
                        <a:lnTo>
                          <a:pt x="1114" y="14"/>
                        </a:lnTo>
                        <a:lnTo>
                          <a:pt x="1109" y="13"/>
                        </a:lnTo>
                        <a:lnTo>
                          <a:pt x="1105" y="13"/>
                        </a:lnTo>
                        <a:lnTo>
                          <a:pt x="1103" y="13"/>
                        </a:lnTo>
                        <a:lnTo>
                          <a:pt x="1101" y="12"/>
                        </a:lnTo>
                        <a:lnTo>
                          <a:pt x="1099" y="13"/>
                        </a:lnTo>
                        <a:lnTo>
                          <a:pt x="1097" y="14"/>
                        </a:lnTo>
                        <a:lnTo>
                          <a:pt x="1094" y="21"/>
                        </a:lnTo>
                        <a:lnTo>
                          <a:pt x="1092" y="30"/>
                        </a:lnTo>
                        <a:lnTo>
                          <a:pt x="1091" y="39"/>
                        </a:lnTo>
                        <a:lnTo>
                          <a:pt x="1090" y="42"/>
                        </a:lnTo>
                        <a:lnTo>
                          <a:pt x="1088" y="43"/>
                        </a:lnTo>
                        <a:lnTo>
                          <a:pt x="1085" y="44"/>
                        </a:lnTo>
                        <a:lnTo>
                          <a:pt x="1081" y="44"/>
                        </a:lnTo>
                        <a:lnTo>
                          <a:pt x="1079" y="45"/>
                        </a:lnTo>
                        <a:lnTo>
                          <a:pt x="1070" y="44"/>
                        </a:lnTo>
                        <a:lnTo>
                          <a:pt x="1069" y="40"/>
                        </a:lnTo>
                        <a:lnTo>
                          <a:pt x="1067" y="31"/>
                        </a:lnTo>
                        <a:lnTo>
                          <a:pt x="1064" y="21"/>
                        </a:lnTo>
                        <a:lnTo>
                          <a:pt x="1063" y="15"/>
                        </a:lnTo>
                        <a:lnTo>
                          <a:pt x="1062" y="13"/>
                        </a:lnTo>
                        <a:lnTo>
                          <a:pt x="1061" y="11"/>
                        </a:lnTo>
                        <a:lnTo>
                          <a:pt x="1058" y="11"/>
                        </a:lnTo>
                        <a:lnTo>
                          <a:pt x="1053" y="12"/>
                        </a:lnTo>
                        <a:lnTo>
                          <a:pt x="1046" y="13"/>
                        </a:lnTo>
                        <a:lnTo>
                          <a:pt x="1037" y="14"/>
                        </a:lnTo>
                        <a:lnTo>
                          <a:pt x="1027" y="14"/>
                        </a:lnTo>
                        <a:lnTo>
                          <a:pt x="1017" y="13"/>
                        </a:lnTo>
                        <a:lnTo>
                          <a:pt x="1007" y="13"/>
                        </a:lnTo>
                        <a:lnTo>
                          <a:pt x="999" y="13"/>
                        </a:lnTo>
                        <a:lnTo>
                          <a:pt x="994" y="12"/>
                        </a:lnTo>
                        <a:lnTo>
                          <a:pt x="990" y="12"/>
                        </a:lnTo>
                        <a:lnTo>
                          <a:pt x="988" y="12"/>
                        </a:lnTo>
                        <a:lnTo>
                          <a:pt x="986" y="11"/>
                        </a:lnTo>
                        <a:lnTo>
                          <a:pt x="985" y="12"/>
                        </a:lnTo>
                        <a:lnTo>
                          <a:pt x="982" y="13"/>
                        </a:lnTo>
                        <a:lnTo>
                          <a:pt x="980" y="19"/>
                        </a:lnTo>
                        <a:lnTo>
                          <a:pt x="978" y="28"/>
                        </a:lnTo>
                        <a:lnTo>
                          <a:pt x="976" y="36"/>
                        </a:lnTo>
                        <a:lnTo>
                          <a:pt x="975" y="40"/>
                        </a:lnTo>
                        <a:lnTo>
                          <a:pt x="974" y="40"/>
                        </a:lnTo>
                        <a:lnTo>
                          <a:pt x="971" y="41"/>
                        </a:lnTo>
                        <a:lnTo>
                          <a:pt x="969" y="42"/>
                        </a:lnTo>
                        <a:lnTo>
                          <a:pt x="965" y="42"/>
                        </a:lnTo>
                        <a:lnTo>
                          <a:pt x="959" y="41"/>
                        </a:lnTo>
                        <a:lnTo>
                          <a:pt x="958" y="38"/>
                        </a:lnTo>
                        <a:lnTo>
                          <a:pt x="957" y="29"/>
                        </a:lnTo>
                        <a:lnTo>
                          <a:pt x="955" y="20"/>
                        </a:lnTo>
                        <a:lnTo>
                          <a:pt x="954" y="13"/>
                        </a:lnTo>
                        <a:lnTo>
                          <a:pt x="953" y="11"/>
                        </a:lnTo>
                        <a:lnTo>
                          <a:pt x="950" y="9"/>
                        </a:lnTo>
                        <a:lnTo>
                          <a:pt x="947" y="9"/>
                        </a:lnTo>
                        <a:lnTo>
                          <a:pt x="943" y="10"/>
                        </a:lnTo>
                        <a:lnTo>
                          <a:pt x="935" y="11"/>
                        </a:lnTo>
                        <a:lnTo>
                          <a:pt x="926" y="12"/>
                        </a:lnTo>
                        <a:lnTo>
                          <a:pt x="916" y="12"/>
                        </a:lnTo>
                        <a:lnTo>
                          <a:pt x="906" y="11"/>
                        </a:lnTo>
                        <a:lnTo>
                          <a:pt x="897" y="11"/>
                        </a:lnTo>
                        <a:lnTo>
                          <a:pt x="889" y="11"/>
                        </a:lnTo>
                        <a:lnTo>
                          <a:pt x="884" y="10"/>
                        </a:lnTo>
                        <a:lnTo>
                          <a:pt x="881" y="10"/>
                        </a:lnTo>
                        <a:lnTo>
                          <a:pt x="878" y="10"/>
                        </a:lnTo>
                        <a:lnTo>
                          <a:pt x="876" y="9"/>
                        </a:lnTo>
                        <a:lnTo>
                          <a:pt x="874" y="10"/>
                        </a:lnTo>
                        <a:lnTo>
                          <a:pt x="872" y="12"/>
                        </a:lnTo>
                        <a:lnTo>
                          <a:pt x="869" y="18"/>
                        </a:lnTo>
                        <a:lnTo>
                          <a:pt x="867" y="27"/>
                        </a:lnTo>
                        <a:lnTo>
                          <a:pt x="865" y="35"/>
                        </a:lnTo>
                        <a:lnTo>
                          <a:pt x="864" y="39"/>
                        </a:lnTo>
                        <a:lnTo>
                          <a:pt x="863" y="39"/>
                        </a:lnTo>
                        <a:lnTo>
                          <a:pt x="862" y="39"/>
                        </a:lnTo>
                        <a:lnTo>
                          <a:pt x="858" y="40"/>
                        </a:lnTo>
                        <a:lnTo>
                          <a:pt x="855" y="40"/>
                        </a:lnTo>
                        <a:lnTo>
                          <a:pt x="850" y="39"/>
                        </a:lnTo>
                        <a:lnTo>
                          <a:pt x="848" y="35"/>
                        </a:lnTo>
                        <a:lnTo>
                          <a:pt x="847" y="27"/>
                        </a:lnTo>
                        <a:lnTo>
                          <a:pt x="845" y="18"/>
                        </a:lnTo>
                        <a:lnTo>
                          <a:pt x="844" y="12"/>
                        </a:lnTo>
                        <a:lnTo>
                          <a:pt x="843" y="10"/>
                        </a:lnTo>
                        <a:lnTo>
                          <a:pt x="841" y="9"/>
                        </a:lnTo>
                        <a:lnTo>
                          <a:pt x="837" y="9"/>
                        </a:lnTo>
                        <a:lnTo>
                          <a:pt x="833" y="10"/>
                        </a:lnTo>
                        <a:lnTo>
                          <a:pt x="825" y="11"/>
                        </a:lnTo>
                        <a:lnTo>
                          <a:pt x="816" y="12"/>
                        </a:lnTo>
                        <a:lnTo>
                          <a:pt x="806" y="12"/>
                        </a:lnTo>
                        <a:lnTo>
                          <a:pt x="796" y="11"/>
                        </a:lnTo>
                        <a:lnTo>
                          <a:pt x="788" y="11"/>
                        </a:lnTo>
                        <a:lnTo>
                          <a:pt x="780" y="11"/>
                        </a:lnTo>
                        <a:lnTo>
                          <a:pt x="774" y="10"/>
                        </a:lnTo>
                        <a:lnTo>
                          <a:pt x="771" y="10"/>
                        </a:lnTo>
                        <a:lnTo>
                          <a:pt x="769" y="9"/>
                        </a:lnTo>
                        <a:lnTo>
                          <a:pt x="766" y="9"/>
                        </a:lnTo>
                        <a:lnTo>
                          <a:pt x="764" y="9"/>
                        </a:lnTo>
                        <a:lnTo>
                          <a:pt x="762" y="11"/>
                        </a:lnTo>
                        <a:lnTo>
                          <a:pt x="760" y="18"/>
                        </a:lnTo>
                        <a:lnTo>
                          <a:pt x="758" y="27"/>
                        </a:lnTo>
                        <a:lnTo>
                          <a:pt x="757" y="35"/>
                        </a:lnTo>
                        <a:lnTo>
                          <a:pt x="755" y="40"/>
                        </a:lnTo>
                        <a:lnTo>
                          <a:pt x="754" y="40"/>
                        </a:lnTo>
                        <a:lnTo>
                          <a:pt x="752" y="40"/>
                        </a:lnTo>
                        <a:lnTo>
                          <a:pt x="750" y="41"/>
                        </a:lnTo>
                        <a:lnTo>
                          <a:pt x="745" y="41"/>
                        </a:lnTo>
                        <a:lnTo>
                          <a:pt x="740" y="40"/>
                        </a:lnTo>
                        <a:lnTo>
                          <a:pt x="739" y="35"/>
                        </a:lnTo>
                        <a:lnTo>
                          <a:pt x="737" y="27"/>
                        </a:lnTo>
                        <a:lnTo>
                          <a:pt x="734" y="17"/>
                        </a:lnTo>
                        <a:lnTo>
                          <a:pt x="733" y="10"/>
                        </a:lnTo>
                        <a:lnTo>
                          <a:pt x="732" y="8"/>
                        </a:lnTo>
                        <a:lnTo>
                          <a:pt x="731" y="7"/>
                        </a:lnTo>
                        <a:lnTo>
                          <a:pt x="728" y="7"/>
                        </a:lnTo>
                        <a:lnTo>
                          <a:pt x="723" y="7"/>
                        </a:lnTo>
                        <a:lnTo>
                          <a:pt x="716" y="8"/>
                        </a:lnTo>
                        <a:lnTo>
                          <a:pt x="707" y="9"/>
                        </a:lnTo>
                        <a:lnTo>
                          <a:pt x="697" y="9"/>
                        </a:lnTo>
                        <a:lnTo>
                          <a:pt x="687" y="8"/>
                        </a:lnTo>
                        <a:lnTo>
                          <a:pt x="677" y="8"/>
                        </a:lnTo>
                        <a:lnTo>
                          <a:pt x="669" y="8"/>
                        </a:lnTo>
                        <a:lnTo>
                          <a:pt x="663" y="7"/>
                        </a:lnTo>
                        <a:lnTo>
                          <a:pt x="660" y="7"/>
                        </a:lnTo>
                        <a:lnTo>
                          <a:pt x="658" y="7"/>
                        </a:lnTo>
                        <a:lnTo>
                          <a:pt x="657" y="5"/>
                        </a:lnTo>
                        <a:lnTo>
                          <a:pt x="655" y="7"/>
                        </a:lnTo>
                        <a:lnTo>
                          <a:pt x="652" y="9"/>
                        </a:lnTo>
                        <a:lnTo>
                          <a:pt x="650" y="15"/>
                        </a:lnTo>
                        <a:lnTo>
                          <a:pt x="648" y="24"/>
                        </a:lnTo>
                        <a:lnTo>
                          <a:pt x="646" y="33"/>
                        </a:lnTo>
                        <a:lnTo>
                          <a:pt x="645" y="38"/>
                        </a:lnTo>
                        <a:lnTo>
                          <a:pt x="642" y="39"/>
                        </a:lnTo>
                        <a:lnTo>
                          <a:pt x="640" y="40"/>
                        </a:lnTo>
                        <a:lnTo>
                          <a:pt x="636" y="40"/>
                        </a:lnTo>
                        <a:lnTo>
                          <a:pt x="631" y="40"/>
                        </a:lnTo>
                        <a:lnTo>
                          <a:pt x="623" y="39"/>
                        </a:lnTo>
                        <a:lnTo>
                          <a:pt x="621" y="34"/>
                        </a:lnTo>
                        <a:lnTo>
                          <a:pt x="620" y="25"/>
                        </a:lnTo>
                        <a:lnTo>
                          <a:pt x="618" y="15"/>
                        </a:lnTo>
                        <a:lnTo>
                          <a:pt x="617" y="9"/>
                        </a:lnTo>
                        <a:lnTo>
                          <a:pt x="616" y="7"/>
                        </a:lnTo>
                        <a:lnTo>
                          <a:pt x="614" y="5"/>
                        </a:lnTo>
                        <a:lnTo>
                          <a:pt x="610" y="5"/>
                        </a:lnTo>
                        <a:lnTo>
                          <a:pt x="606" y="5"/>
                        </a:lnTo>
                        <a:lnTo>
                          <a:pt x="598" y="7"/>
                        </a:lnTo>
                        <a:lnTo>
                          <a:pt x="589" y="8"/>
                        </a:lnTo>
                        <a:lnTo>
                          <a:pt x="579" y="8"/>
                        </a:lnTo>
                        <a:lnTo>
                          <a:pt x="569" y="8"/>
                        </a:lnTo>
                        <a:lnTo>
                          <a:pt x="560" y="7"/>
                        </a:lnTo>
                        <a:lnTo>
                          <a:pt x="553" y="7"/>
                        </a:lnTo>
                        <a:lnTo>
                          <a:pt x="547" y="5"/>
                        </a:lnTo>
                        <a:lnTo>
                          <a:pt x="544" y="5"/>
                        </a:lnTo>
                        <a:lnTo>
                          <a:pt x="542" y="5"/>
                        </a:lnTo>
                        <a:lnTo>
                          <a:pt x="539" y="4"/>
                        </a:lnTo>
                        <a:lnTo>
                          <a:pt x="537" y="5"/>
                        </a:lnTo>
                        <a:lnTo>
                          <a:pt x="535" y="8"/>
                        </a:lnTo>
                        <a:lnTo>
                          <a:pt x="533" y="14"/>
                        </a:lnTo>
                        <a:lnTo>
                          <a:pt x="531" y="24"/>
                        </a:lnTo>
                        <a:lnTo>
                          <a:pt x="529" y="33"/>
                        </a:lnTo>
                        <a:lnTo>
                          <a:pt x="528" y="38"/>
                        </a:lnTo>
                        <a:lnTo>
                          <a:pt x="527" y="38"/>
                        </a:lnTo>
                        <a:lnTo>
                          <a:pt x="526" y="38"/>
                        </a:lnTo>
                        <a:lnTo>
                          <a:pt x="523" y="39"/>
                        </a:lnTo>
                        <a:lnTo>
                          <a:pt x="518" y="39"/>
                        </a:lnTo>
                        <a:lnTo>
                          <a:pt x="514" y="38"/>
                        </a:lnTo>
                        <a:lnTo>
                          <a:pt x="513" y="33"/>
                        </a:lnTo>
                        <a:lnTo>
                          <a:pt x="511" y="24"/>
                        </a:lnTo>
                        <a:lnTo>
                          <a:pt x="508" y="14"/>
                        </a:lnTo>
                        <a:lnTo>
                          <a:pt x="506" y="9"/>
                        </a:lnTo>
                        <a:lnTo>
                          <a:pt x="505" y="7"/>
                        </a:lnTo>
                        <a:lnTo>
                          <a:pt x="504" y="4"/>
                        </a:lnTo>
                        <a:lnTo>
                          <a:pt x="501" y="4"/>
                        </a:lnTo>
                        <a:lnTo>
                          <a:pt x="496" y="5"/>
                        </a:lnTo>
                        <a:lnTo>
                          <a:pt x="489" y="7"/>
                        </a:lnTo>
                        <a:lnTo>
                          <a:pt x="480" y="8"/>
                        </a:lnTo>
                        <a:lnTo>
                          <a:pt x="470" y="8"/>
                        </a:lnTo>
                        <a:lnTo>
                          <a:pt x="460" y="7"/>
                        </a:lnTo>
                        <a:lnTo>
                          <a:pt x="450" y="7"/>
                        </a:lnTo>
                        <a:lnTo>
                          <a:pt x="442" y="7"/>
                        </a:lnTo>
                        <a:lnTo>
                          <a:pt x="436" y="5"/>
                        </a:lnTo>
                        <a:lnTo>
                          <a:pt x="433" y="5"/>
                        </a:lnTo>
                        <a:lnTo>
                          <a:pt x="431" y="5"/>
                        </a:lnTo>
                        <a:lnTo>
                          <a:pt x="430" y="4"/>
                        </a:lnTo>
                        <a:lnTo>
                          <a:pt x="428" y="5"/>
                        </a:lnTo>
                        <a:lnTo>
                          <a:pt x="425" y="8"/>
                        </a:lnTo>
                        <a:lnTo>
                          <a:pt x="423" y="13"/>
                        </a:lnTo>
                        <a:lnTo>
                          <a:pt x="421" y="23"/>
                        </a:lnTo>
                        <a:lnTo>
                          <a:pt x="419" y="32"/>
                        </a:lnTo>
                        <a:lnTo>
                          <a:pt x="418" y="36"/>
                        </a:lnTo>
                        <a:lnTo>
                          <a:pt x="417" y="36"/>
                        </a:lnTo>
                        <a:lnTo>
                          <a:pt x="415" y="36"/>
                        </a:lnTo>
                        <a:lnTo>
                          <a:pt x="412" y="38"/>
                        </a:lnTo>
                        <a:lnTo>
                          <a:pt x="409" y="38"/>
                        </a:lnTo>
                        <a:lnTo>
                          <a:pt x="403" y="36"/>
                        </a:lnTo>
                        <a:lnTo>
                          <a:pt x="402" y="32"/>
                        </a:lnTo>
                        <a:lnTo>
                          <a:pt x="400" y="22"/>
                        </a:lnTo>
                        <a:lnTo>
                          <a:pt x="398" y="12"/>
                        </a:lnTo>
                        <a:lnTo>
                          <a:pt x="397" y="5"/>
                        </a:lnTo>
                        <a:lnTo>
                          <a:pt x="395" y="3"/>
                        </a:lnTo>
                        <a:lnTo>
                          <a:pt x="394" y="2"/>
                        </a:lnTo>
                        <a:lnTo>
                          <a:pt x="391" y="1"/>
                        </a:lnTo>
                        <a:lnTo>
                          <a:pt x="387" y="2"/>
                        </a:lnTo>
                        <a:lnTo>
                          <a:pt x="379" y="3"/>
                        </a:lnTo>
                        <a:lnTo>
                          <a:pt x="370" y="4"/>
                        </a:lnTo>
                        <a:lnTo>
                          <a:pt x="360" y="4"/>
                        </a:lnTo>
                        <a:lnTo>
                          <a:pt x="350" y="3"/>
                        </a:lnTo>
                        <a:lnTo>
                          <a:pt x="340" y="3"/>
                        </a:lnTo>
                        <a:lnTo>
                          <a:pt x="332" y="3"/>
                        </a:lnTo>
                        <a:lnTo>
                          <a:pt x="327" y="2"/>
                        </a:lnTo>
                        <a:lnTo>
                          <a:pt x="323" y="2"/>
                        </a:lnTo>
                        <a:lnTo>
                          <a:pt x="321" y="2"/>
                        </a:lnTo>
                        <a:lnTo>
                          <a:pt x="320" y="1"/>
                        </a:lnTo>
                        <a:lnTo>
                          <a:pt x="318" y="2"/>
                        </a:lnTo>
                        <a:lnTo>
                          <a:pt x="316" y="4"/>
                        </a:lnTo>
                        <a:lnTo>
                          <a:pt x="314" y="10"/>
                        </a:lnTo>
                        <a:lnTo>
                          <a:pt x="311" y="21"/>
                        </a:lnTo>
                        <a:lnTo>
                          <a:pt x="309" y="30"/>
                        </a:lnTo>
                        <a:lnTo>
                          <a:pt x="308" y="34"/>
                        </a:lnTo>
                        <a:lnTo>
                          <a:pt x="307" y="34"/>
                        </a:lnTo>
                        <a:lnTo>
                          <a:pt x="306" y="35"/>
                        </a:lnTo>
                        <a:lnTo>
                          <a:pt x="302" y="36"/>
                        </a:lnTo>
                        <a:lnTo>
                          <a:pt x="298" y="36"/>
                        </a:lnTo>
                        <a:lnTo>
                          <a:pt x="294" y="34"/>
                        </a:lnTo>
                        <a:lnTo>
                          <a:pt x="292" y="30"/>
                        </a:lnTo>
                        <a:lnTo>
                          <a:pt x="290" y="21"/>
                        </a:lnTo>
                        <a:lnTo>
                          <a:pt x="288" y="12"/>
                        </a:lnTo>
                        <a:lnTo>
                          <a:pt x="287" y="5"/>
                        </a:lnTo>
                        <a:lnTo>
                          <a:pt x="286" y="3"/>
                        </a:lnTo>
                        <a:lnTo>
                          <a:pt x="284" y="2"/>
                        </a:lnTo>
                        <a:lnTo>
                          <a:pt x="280" y="2"/>
                        </a:lnTo>
                        <a:lnTo>
                          <a:pt x="276" y="2"/>
                        </a:lnTo>
                        <a:lnTo>
                          <a:pt x="268" y="3"/>
                        </a:lnTo>
                        <a:lnTo>
                          <a:pt x="259" y="4"/>
                        </a:lnTo>
                        <a:lnTo>
                          <a:pt x="249" y="4"/>
                        </a:lnTo>
                        <a:lnTo>
                          <a:pt x="239" y="4"/>
                        </a:lnTo>
                        <a:lnTo>
                          <a:pt x="230" y="3"/>
                        </a:lnTo>
                        <a:lnTo>
                          <a:pt x="223" y="3"/>
                        </a:lnTo>
                        <a:lnTo>
                          <a:pt x="217" y="2"/>
                        </a:lnTo>
                        <a:lnTo>
                          <a:pt x="214" y="2"/>
                        </a:lnTo>
                        <a:lnTo>
                          <a:pt x="212" y="2"/>
                        </a:lnTo>
                        <a:lnTo>
                          <a:pt x="209" y="2"/>
                        </a:lnTo>
                        <a:lnTo>
                          <a:pt x="207" y="2"/>
                        </a:lnTo>
                        <a:lnTo>
                          <a:pt x="205" y="4"/>
                        </a:lnTo>
                        <a:lnTo>
                          <a:pt x="203" y="11"/>
                        </a:lnTo>
                        <a:lnTo>
                          <a:pt x="201" y="20"/>
                        </a:lnTo>
                        <a:lnTo>
                          <a:pt x="199" y="29"/>
                        </a:lnTo>
                        <a:lnTo>
                          <a:pt x="198" y="33"/>
                        </a:lnTo>
                        <a:lnTo>
                          <a:pt x="196" y="34"/>
                        </a:lnTo>
                        <a:lnTo>
                          <a:pt x="194" y="35"/>
                        </a:lnTo>
                        <a:lnTo>
                          <a:pt x="189" y="35"/>
                        </a:lnTo>
                        <a:lnTo>
                          <a:pt x="186" y="35"/>
                        </a:lnTo>
                        <a:lnTo>
                          <a:pt x="181" y="33"/>
                        </a:lnTo>
                        <a:lnTo>
                          <a:pt x="180" y="29"/>
                        </a:lnTo>
                        <a:lnTo>
                          <a:pt x="177" y="20"/>
                        </a:lnTo>
                        <a:lnTo>
                          <a:pt x="175" y="10"/>
                        </a:lnTo>
                        <a:lnTo>
                          <a:pt x="174" y="4"/>
                        </a:lnTo>
                        <a:lnTo>
                          <a:pt x="173" y="2"/>
                        </a:lnTo>
                        <a:lnTo>
                          <a:pt x="171" y="0"/>
                        </a:lnTo>
                        <a:lnTo>
                          <a:pt x="168" y="0"/>
                        </a:lnTo>
                        <a:lnTo>
                          <a:pt x="164" y="1"/>
                        </a:lnTo>
                        <a:lnTo>
                          <a:pt x="156" y="2"/>
                        </a:lnTo>
                        <a:lnTo>
                          <a:pt x="147" y="3"/>
                        </a:lnTo>
                        <a:lnTo>
                          <a:pt x="137" y="3"/>
                        </a:lnTo>
                        <a:lnTo>
                          <a:pt x="127" y="2"/>
                        </a:lnTo>
                        <a:lnTo>
                          <a:pt x="118" y="2"/>
                        </a:lnTo>
                        <a:lnTo>
                          <a:pt x="110" y="2"/>
                        </a:lnTo>
                        <a:lnTo>
                          <a:pt x="104" y="1"/>
                        </a:lnTo>
                        <a:lnTo>
                          <a:pt x="101" y="1"/>
                        </a:lnTo>
                        <a:lnTo>
                          <a:pt x="99" y="1"/>
                        </a:lnTo>
                        <a:lnTo>
                          <a:pt x="96" y="0"/>
                        </a:lnTo>
                        <a:lnTo>
                          <a:pt x="95" y="1"/>
                        </a:lnTo>
                        <a:lnTo>
                          <a:pt x="93" y="3"/>
                        </a:lnTo>
                        <a:lnTo>
                          <a:pt x="91" y="9"/>
                        </a:lnTo>
                        <a:lnTo>
                          <a:pt x="89" y="20"/>
                        </a:lnTo>
                        <a:lnTo>
                          <a:pt x="87" y="29"/>
                        </a:lnTo>
                        <a:lnTo>
                          <a:pt x="85" y="33"/>
                        </a:lnTo>
                        <a:lnTo>
                          <a:pt x="84" y="33"/>
                        </a:lnTo>
                        <a:lnTo>
                          <a:pt x="83" y="34"/>
                        </a:lnTo>
                        <a:lnTo>
                          <a:pt x="80" y="34"/>
                        </a:lnTo>
                        <a:lnTo>
                          <a:pt x="75" y="35"/>
                        </a:lnTo>
                        <a:lnTo>
                          <a:pt x="70" y="34"/>
                        </a:lnTo>
                        <a:lnTo>
                          <a:pt x="60" y="35"/>
                        </a:lnTo>
                        <a:lnTo>
                          <a:pt x="51" y="41"/>
                        </a:lnTo>
                        <a:lnTo>
                          <a:pt x="44" y="56"/>
                        </a:lnTo>
                        <a:lnTo>
                          <a:pt x="41" y="75"/>
                        </a:lnTo>
                        <a:lnTo>
                          <a:pt x="34" y="108"/>
                        </a:lnTo>
                        <a:lnTo>
                          <a:pt x="28" y="151"/>
                        </a:lnTo>
                        <a:lnTo>
                          <a:pt x="20" y="197"/>
                        </a:lnTo>
                        <a:lnTo>
                          <a:pt x="12" y="241"/>
                        </a:lnTo>
                        <a:lnTo>
                          <a:pt x="6" y="281"/>
                        </a:lnTo>
                        <a:lnTo>
                          <a:pt x="1" y="309"/>
                        </a:lnTo>
                        <a:lnTo>
                          <a:pt x="0" y="321"/>
                        </a:lnTo>
                        <a:lnTo>
                          <a:pt x="0" y="325"/>
                        </a:lnTo>
                        <a:lnTo>
                          <a:pt x="2" y="331"/>
                        </a:lnTo>
                        <a:lnTo>
                          <a:pt x="6" y="335"/>
                        </a:lnTo>
                        <a:lnTo>
                          <a:pt x="11" y="337"/>
                        </a:lnTo>
                        <a:lnTo>
                          <a:pt x="204" y="337"/>
                        </a:lnTo>
                        <a:lnTo>
                          <a:pt x="203" y="313"/>
                        </a:lnTo>
                        <a:lnTo>
                          <a:pt x="202" y="293"/>
                        </a:lnTo>
                        <a:lnTo>
                          <a:pt x="201" y="280"/>
                        </a:lnTo>
                        <a:lnTo>
                          <a:pt x="201" y="275"/>
                        </a:lnTo>
                        <a:lnTo>
                          <a:pt x="298" y="275"/>
                        </a:lnTo>
                        <a:lnTo>
                          <a:pt x="304" y="337"/>
                        </a:lnTo>
                        <a:lnTo>
                          <a:pt x="1491" y="3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7" name="Freeform 46"/>
                  <p:cNvSpPr>
                    <a:spLocks/>
                  </p:cNvSpPr>
                  <p:nvPr/>
                </p:nvSpPr>
                <p:spPr bwMode="auto">
                  <a:xfrm>
                    <a:off x="526" y="1810"/>
                    <a:ext cx="14" cy="6"/>
                  </a:xfrm>
                  <a:custGeom>
                    <a:avLst/>
                    <a:gdLst>
                      <a:gd name="T0" fmla="*/ 0 w 84"/>
                      <a:gd name="T1" fmla="*/ 0 h 37"/>
                      <a:gd name="T2" fmla="*/ 0 w 84"/>
                      <a:gd name="T3" fmla="*/ 0 h 37"/>
                      <a:gd name="T4" fmla="*/ 0 w 84"/>
                      <a:gd name="T5" fmla="*/ 0 h 37"/>
                      <a:gd name="T6" fmla="*/ 0 w 84"/>
                      <a:gd name="T7" fmla="*/ 0 h 37"/>
                      <a:gd name="T8" fmla="*/ 0 w 84"/>
                      <a:gd name="T9" fmla="*/ 0 h 37"/>
                      <a:gd name="T10" fmla="*/ 0 w 84"/>
                      <a:gd name="T11" fmla="*/ 0 h 37"/>
                      <a:gd name="T12" fmla="*/ 0 w 84"/>
                      <a:gd name="T13" fmla="*/ 0 h 37"/>
                      <a:gd name="T14" fmla="*/ 0 w 84"/>
                      <a:gd name="T15" fmla="*/ 0 h 37"/>
                      <a:gd name="T16" fmla="*/ 0 w 84"/>
                      <a:gd name="T17" fmla="*/ 0 h 37"/>
                      <a:gd name="T18" fmla="*/ 0 w 84"/>
                      <a:gd name="T19" fmla="*/ 0 h 37"/>
                      <a:gd name="T20" fmla="*/ 0 w 84"/>
                      <a:gd name="T21" fmla="*/ 0 h 37"/>
                      <a:gd name="T22" fmla="*/ 0 w 84"/>
                      <a:gd name="T23" fmla="*/ 0 h 37"/>
                      <a:gd name="T24" fmla="*/ 0 w 84"/>
                      <a:gd name="T25" fmla="*/ 0 h 37"/>
                      <a:gd name="T26" fmla="*/ 0 w 84"/>
                      <a:gd name="T27" fmla="*/ 0 h 37"/>
                      <a:gd name="T28" fmla="*/ 0 w 84"/>
                      <a:gd name="T29" fmla="*/ 0 h 37"/>
                      <a:gd name="T30" fmla="*/ 0 w 84"/>
                      <a:gd name="T31" fmla="*/ 0 h 37"/>
                      <a:gd name="T32" fmla="*/ 0 w 84"/>
                      <a:gd name="T33" fmla="*/ 0 h 37"/>
                      <a:gd name="T34" fmla="*/ 0 w 84"/>
                      <a:gd name="T35" fmla="*/ 0 h 37"/>
                      <a:gd name="T36" fmla="*/ 0 w 84"/>
                      <a:gd name="T37" fmla="*/ 0 h 37"/>
                      <a:gd name="T38" fmla="*/ 0 w 84"/>
                      <a:gd name="T39" fmla="*/ 0 h 37"/>
                      <a:gd name="T40" fmla="*/ 0 w 84"/>
                      <a:gd name="T41" fmla="*/ 0 h 37"/>
                      <a:gd name="T42" fmla="*/ 0 w 84"/>
                      <a:gd name="T43" fmla="*/ 0 h 37"/>
                      <a:gd name="T44" fmla="*/ 0 w 84"/>
                      <a:gd name="T45" fmla="*/ 0 h 37"/>
                      <a:gd name="T46" fmla="*/ 0 w 84"/>
                      <a:gd name="T47" fmla="*/ 0 h 37"/>
                      <a:gd name="T48" fmla="*/ 0 w 84"/>
                      <a:gd name="T49" fmla="*/ 0 h 37"/>
                      <a:gd name="T50" fmla="*/ 0 w 84"/>
                      <a:gd name="T51" fmla="*/ 0 h 37"/>
                      <a:gd name="T52" fmla="*/ 0 w 84"/>
                      <a:gd name="T53" fmla="*/ 0 h 37"/>
                      <a:gd name="T54" fmla="*/ 0 w 84"/>
                      <a:gd name="T55" fmla="*/ 0 h 37"/>
                      <a:gd name="T56" fmla="*/ 0 w 84"/>
                      <a:gd name="T57" fmla="*/ 0 h 37"/>
                      <a:gd name="T58" fmla="*/ 0 w 84"/>
                      <a:gd name="T59" fmla="*/ 0 h 37"/>
                      <a:gd name="T60" fmla="*/ 0 w 84"/>
                      <a:gd name="T61" fmla="*/ 0 h 37"/>
                      <a:gd name="T62" fmla="*/ 0 w 84"/>
                      <a:gd name="T63" fmla="*/ 0 h 37"/>
                      <a:gd name="T64" fmla="*/ 0 w 84"/>
                      <a:gd name="T65" fmla="*/ 0 h 37"/>
                      <a:gd name="T66" fmla="*/ 0 w 84"/>
                      <a:gd name="T67" fmla="*/ 0 h 37"/>
                      <a:gd name="T68" fmla="*/ 0 w 84"/>
                      <a:gd name="T69" fmla="*/ 0 h 37"/>
                      <a:gd name="T70" fmla="*/ 0 w 84"/>
                      <a:gd name="T71" fmla="*/ 0 h 37"/>
                      <a:gd name="T72" fmla="*/ 0 w 84"/>
                      <a:gd name="T73" fmla="*/ 0 h 37"/>
                      <a:gd name="T74" fmla="*/ 0 w 84"/>
                      <a:gd name="T75" fmla="*/ 0 h 37"/>
                      <a:gd name="T76" fmla="*/ 0 w 84"/>
                      <a:gd name="T77" fmla="*/ 0 h 37"/>
                      <a:gd name="T78" fmla="*/ 0 w 84"/>
                      <a:gd name="T79" fmla="*/ 0 h 37"/>
                      <a:gd name="T80" fmla="*/ 0 w 84"/>
                      <a:gd name="T81" fmla="*/ 0 h 3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4"/>
                      <a:gd name="T124" fmla="*/ 0 h 37"/>
                      <a:gd name="T125" fmla="*/ 84 w 84"/>
                      <a:gd name="T126" fmla="*/ 37 h 3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4" h="37">
                        <a:moveTo>
                          <a:pt x="82" y="5"/>
                        </a:moveTo>
                        <a:lnTo>
                          <a:pt x="82" y="2"/>
                        </a:lnTo>
                        <a:lnTo>
                          <a:pt x="80" y="0"/>
                        </a:lnTo>
                        <a:lnTo>
                          <a:pt x="77" y="0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6" y="3"/>
                        </a:lnTo>
                        <a:lnTo>
                          <a:pt x="46" y="3"/>
                        </a:lnTo>
                        <a:lnTo>
                          <a:pt x="36" y="2"/>
                        </a:lnTo>
                        <a:lnTo>
                          <a:pt x="26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2" y="1"/>
                        </a:lnTo>
                        <a:lnTo>
                          <a:pt x="1" y="3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0"/>
                        </a:lnTo>
                        <a:lnTo>
                          <a:pt x="4" y="32"/>
                        </a:lnTo>
                        <a:lnTo>
                          <a:pt x="5" y="33"/>
                        </a:lnTo>
                        <a:lnTo>
                          <a:pt x="8" y="34"/>
                        </a:lnTo>
                        <a:lnTo>
                          <a:pt x="12" y="34"/>
                        </a:lnTo>
                        <a:lnTo>
                          <a:pt x="19" y="36"/>
                        </a:lnTo>
                        <a:lnTo>
                          <a:pt x="29" y="36"/>
                        </a:lnTo>
                        <a:lnTo>
                          <a:pt x="40" y="37"/>
                        </a:lnTo>
                        <a:lnTo>
                          <a:pt x="51" y="37"/>
                        </a:lnTo>
                        <a:lnTo>
                          <a:pt x="62" y="37"/>
                        </a:lnTo>
                        <a:lnTo>
                          <a:pt x="71" y="36"/>
                        </a:lnTo>
                        <a:lnTo>
                          <a:pt x="77" y="34"/>
                        </a:lnTo>
                        <a:lnTo>
                          <a:pt x="80" y="33"/>
                        </a:lnTo>
                        <a:lnTo>
                          <a:pt x="82" y="32"/>
                        </a:lnTo>
                        <a:lnTo>
                          <a:pt x="83" y="30"/>
                        </a:lnTo>
                        <a:lnTo>
                          <a:pt x="84" y="27"/>
                        </a:lnTo>
                        <a:lnTo>
                          <a:pt x="84" y="22"/>
                        </a:lnTo>
                        <a:lnTo>
                          <a:pt x="83" y="15"/>
                        </a:lnTo>
                        <a:lnTo>
                          <a:pt x="82" y="8"/>
                        </a:lnTo>
                        <a:lnTo>
                          <a:pt x="82" y="5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8" name="Freeform 47"/>
                  <p:cNvSpPr>
                    <a:spLocks/>
                  </p:cNvSpPr>
                  <p:nvPr/>
                </p:nvSpPr>
                <p:spPr bwMode="auto">
                  <a:xfrm>
                    <a:off x="526" y="1810"/>
                    <a:ext cx="14" cy="6"/>
                  </a:xfrm>
                  <a:custGeom>
                    <a:avLst/>
                    <a:gdLst>
                      <a:gd name="T0" fmla="*/ 0 w 84"/>
                      <a:gd name="T1" fmla="*/ 0 h 37"/>
                      <a:gd name="T2" fmla="*/ 0 w 84"/>
                      <a:gd name="T3" fmla="*/ 0 h 37"/>
                      <a:gd name="T4" fmla="*/ 0 w 84"/>
                      <a:gd name="T5" fmla="*/ 0 h 37"/>
                      <a:gd name="T6" fmla="*/ 0 w 84"/>
                      <a:gd name="T7" fmla="*/ 0 h 37"/>
                      <a:gd name="T8" fmla="*/ 0 w 84"/>
                      <a:gd name="T9" fmla="*/ 0 h 37"/>
                      <a:gd name="T10" fmla="*/ 0 w 84"/>
                      <a:gd name="T11" fmla="*/ 0 h 37"/>
                      <a:gd name="T12" fmla="*/ 0 w 84"/>
                      <a:gd name="T13" fmla="*/ 0 h 37"/>
                      <a:gd name="T14" fmla="*/ 0 w 84"/>
                      <a:gd name="T15" fmla="*/ 0 h 37"/>
                      <a:gd name="T16" fmla="*/ 0 w 84"/>
                      <a:gd name="T17" fmla="*/ 0 h 37"/>
                      <a:gd name="T18" fmla="*/ 0 w 84"/>
                      <a:gd name="T19" fmla="*/ 0 h 37"/>
                      <a:gd name="T20" fmla="*/ 0 w 84"/>
                      <a:gd name="T21" fmla="*/ 0 h 37"/>
                      <a:gd name="T22" fmla="*/ 0 w 84"/>
                      <a:gd name="T23" fmla="*/ 0 h 37"/>
                      <a:gd name="T24" fmla="*/ 0 w 84"/>
                      <a:gd name="T25" fmla="*/ 0 h 37"/>
                      <a:gd name="T26" fmla="*/ 0 w 84"/>
                      <a:gd name="T27" fmla="*/ 0 h 37"/>
                      <a:gd name="T28" fmla="*/ 0 w 84"/>
                      <a:gd name="T29" fmla="*/ 0 h 37"/>
                      <a:gd name="T30" fmla="*/ 0 w 84"/>
                      <a:gd name="T31" fmla="*/ 0 h 37"/>
                      <a:gd name="T32" fmla="*/ 0 w 84"/>
                      <a:gd name="T33" fmla="*/ 0 h 37"/>
                      <a:gd name="T34" fmla="*/ 0 w 84"/>
                      <a:gd name="T35" fmla="*/ 0 h 37"/>
                      <a:gd name="T36" fmla="*/ 0 w 84"/>
                      <a:gd name="T37" fmla="*/ 0 h 37"/>
                      <a:gd name="T38" fmla="*/ 0 w 84"/>
                      <a:gd name="T39" fmla="*/ 0 h 37"/>
                      <a:gd name="T40" fmla="*/ 0 w 84"/>
                      <a:gd name="T41" fmla="*/ 0 h 37"/>
                      <a:gd name="T42" fmla="*/ 0 w 84"/>
                      <a:gd name="T43" fmla="*/ 0 h 37"/>
                      <a:gd name="T44" fmla="*/ 0 w 84"/>
                      <a:gd name="T45" fmla="*/ 0 h 37"/>
                      <a:gd name="T46" fmla="*/ 0 w 84"/>
                      <a:gd name="T47" fmla="*/ 0 h 37"/>
                      <a:gd name="T48" fmla="*/ 0 w 84"/>
                      <a:gd name="T49" fmla="*/ 0 h 37"/>
                      <a:gd name="T50" fmla="*/ 0 w 84"/>
                      <a:gd name="T51" fmla="*/ 0 h 37"/>
                      <a:gd name="T52" fmla="*/ 0 w 84"/>
                      <a:gd name="T53" fmla="*/ 0 h 37"/>
                      <a:gd name="T54" fmla="*/ 0 w 84"/>
                      <a:gd name="T55" fmla="*/ 0 h 37"/>
                      <a:gd name="T56" fmla="*/ 0 w 84"/>
                      <a:gd name="T57" fmla="*/ 0 h 37"/>
                      <a:gd name="T58" fmla="*/ 0 w 84"/>
                      <a:gd name="T59" fmla="*/ 0 h 37"/>
                      <a:gd name="T60" fmla="*/ 0 w 84"/>
                      <a:gd name="T61" fmla="*/ 0 h 37"/>
                      <a:gd name="T62" fmla="*/ 0 w 84"/>
                      <a:gd name="T63" fmla="*/ 0 h 37"/>
                      <a:gd name="T64" fmla="*/ 0 w 84"/>
                      <a:gd name="T65" fmla="*/ 0 h 37"/>
                      <a:gd name="T66" fmla="*/ 0 w 84"/>
                      <a:gd name="T67" fmla="*/ 0 h 37"/>
                      <a:gd name="T68" fmla="*/ 0 w 84"/>
                      <a:gd name="T69" fmla="*/ 0 h 37"/>
                      <a:gd name="T70" fmla="*/ 0 w 84"/>
                      <a:gd name="T71" fmla="*/ 0 h 37"/>
                      <a:gd name="T72" fmla="*/ 0 w 84"/>
                      <a:gd name="T73" fmla="*/ 0 h 37"/>
                      <a:gd name="T74" fmla="*/ 0 w 84"/>
                      <a:gd name="T75" fmla="*/ 0 h 37"/>
                      <a:gd name="T76" fmla="*/ 0 w 84"/>
                      <a:gd name="T77" fmla="*/ 0 h 37"/>
                      <a:gd name="T78" fmla="*/ 0 w 84"/>
                      <a:gd name="T79" fmla="*/ 0 h 37"/>
                      <a:gd name="T80" fmla="*/ 0 w 84"/>
                      <a:gd name="T81" fmla="*/ 0 h 37"/>
                      <a:gd name="T82" fmla="*/ 0 w 84"/>
                      <a:gd name="T83" fmla="*/ 0 h 37"/>
                      <a:gd name="T84" fmla="*/ 0 w 84"/>
                      <a:gd name="T85" fmla="*/ 0 h 37"/>
                      <a:gd name="T86" fmla="*/ 0 w 84"/>
                      <a:gd name="T87" fmla="*/ 0 h 37"/>
                      <a:gd name="T88" fmla="*/ 0 w 84"/>
                      <a:gd name="T89" fmla="*/ 0 h 37"/>
                      <a:gd name="T90" fmla="*/ 0 w 84"/>
                      <a:gd name="T91" fmla="*/ 0 h 37"/>
                      <a:gd name="T92" fmla="*/ 0 w 84"/>
                      <a:gd name="T93" fmla="*/ 0 h 37"/>
                      <a:gd name="T94" fmla="*/ 0 w 84"/>
                      <a:gd name="T95" fmla="*/ 0 h 37"/>
                      <a:gd name="T96" fmla="*/ 0 w 84"/>
                      <a:gd name="T97" fmla="*/ 0 h 3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4"/>
                      <a:gd name="T148" fmla="*/ 0 h 37"/>
                      <a:gd name="T149" fmla="*/ 84 w 84"/>
                      <a:gd name="T150" fmla="*/ 37 h 3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4" h="37">
                        <a:moveTo>
                          <a:pt x="82" y="5"/>
                        </a:moveTo>
                        <a:lnTo>
                          <a:pt x="82" y="5"/>
                        </a:lnTo>
                        <a:lnTo>
                          <a:pt x="82" y="2"/>
                        </a:lnTo>
                        <a:lnTo>
                          <a:pt x="80" y="0"/>
                        </a:lnTo>
                        <a:lnTo>
                          <a:pt x="77" y="0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6" y="3"/>
                        </a:lnTo>
                        <a:lnTo>
                          <a:pt x="46" y="3"/>
                        </a:lnTo>
                        <a:lnTo>
                          <a:pt x="36" y="2"/>
                        </a:lnTo>
                        <a:lnTo>
                          <a:pt x="26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2" y="1"/>
                        </a:lnTo>
                        <a:lnTo>
                          <a:pt x="1" y="3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0"/>
                        </a:lnTo>
                        <a:lnTo>
                          <a:pt x="4" y="32"/>
                        </a:lnTo>
                        <a:lnTo>
                          <a:pt x="5" y="33"/>
                        </a:lnTo>
                        <a:lnTo>
                          <a:pt x="8" y="34"/>
                        </a:lnTo>
                        <a:lnTo>
                          <a:pt x="12" y="34"/>
                        </a:lnTo>
                        <a:lnTo>
                          <a:pt x="19" y="36"/>
                        </a:lnTo>
                        <a:lnTo>
                          <a:pt x="29" y="36"/>
                        </a:lnTo>
                        <a:lnTo>
                          <a:pt x="40" y="37"/>
                        </a:lnTo>
                        <a:lnTo>
                          <a:pt x="51" y="37"/>
                        </a:lnTo>
                        <a:lnTo>
                          <a:pt x="62" y="37"/>
                        </a:lnTo>
                        <a:lnTo>
                          <a:pt x="71" y="36"/>
                        </a:lnTo>
                        <a:lnTo>
                          <a:pt x="77" y="34"/>
                        </a:lnTo>
                        <a:lnTo>
                          <a:pt x="80" y="33"/>
                        </a:lnTo>
                        <a:lnTo>
                          <a:pt x="82" y="32"/>
                        </a:lnTo>
                        <a:lnTo>
                          <a:pt x="83" y="30"/>
                        </a:lnTo>
                        <a:lnTo>
                          <a:pt x="84" y="27"/>
                        </a:lnTo>
                        <a:lnTo>
                          <a:pt x="84" y="22"/>
                        </a:lnTo>
                        <a:lnTo>
                          <a:pt x="83" y="15"/>
                        </a:lnTo>
                        <a:lnTo>
                          <a:pt x="82" y="8"/>
                        </a:lnTo>
                        <a:lnTo>
                          <a:pt x="82" y="5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9" name="Freeform 48"/>
                  <p:cNvSpPr>
                    <a:spLocks/>
                  </p:cNvSpPr>
                  <p:nvPr/>
                </p:nvSpPr>
                <p:spPr bwMode="auto">
                  <a:xfrm>
                    <a:off x="508" y="1810"/>
                    <a:ext cx="14" cy="6"/>
                  </a:xfrm>
                  <a:custGeom>
                    <a:avLst/>
                    <a:gdLst>
                      <a:gd name="T0" fmla="*/ 0 w 83"/>
                      <a:gd name="T1" fmla="*/ 0 h 38"/>
                      <a:gd name="T2" fmla="*/ 0 w 83"/>
                      <a:gd name="T3" fmla="*/ 0 h 38"/>
                      <a:gd name="T4" fmla="*/ 0 w 83"/>
                      <a:gd name="T5" fmla="*/ 0 h 38"/>
                      <a:gd name="T6" fmla="*/ 0 w 83"/>
                      <a:gd name="T7" fmla="*/ 0 h 38"/>
                      <a:gd name="T8" fmla="*/ 0 w 83"/>
                      <a:gd name="T9" fmla="*/ 0 h 38"/>
                      <a:gd name="T10" fmla="*/ 0 w 83"/>
                      <a:gd name="T11" fmla="*/ 0 h 38"/>
                      <a:gd name="T12" fmla="*/ 0 w 83"/>
                      <a:gd name="T13" fmla="*/ 0 h 38"/>
                      <a:gd name="T14" fmla="*/ 0 w 83"/>
                      <a:gd name="T15" fmla="*/ 0 h 38"/>
                      <a:gd name="T16" fmla="*/ 0 w 83"/>
                      <a:gd name="T17" fmla="*/ 0 h 38"/>
                      <a:gd name="T18" fmla="*/ 0 w 83"/>
                      <a:gd name="T19" fmla="*/ 0 h 38"/>
                      <a:gd name="T20" fmla="*/ 0 w 83"/>
                      <a:gd name="T21" fmla="*/ 0 h 38"/>
                      <a:gd name="T22" fmla="*/ 0 w 83"/>
                      <a:gd name="T23" fmla="*/ 0 h 38"/>
                      <a:gd name="T24" fmla="*/ 0 w 83"/>
                      <a:gd name="T25" fmla="*/ 0 h 38"/>
                      <a:gd name="T26" fmla="*/ 0 w 83"/>
                      <a:gd name="T27" fmla="*/ 0 h 38"/>
                      <a:gd name="T28" fmla="*/ 0 w 83"/>
                      <a:gd name="T29" fmla="*/ 0 h 38"/>
                      <a:gd name="T30" fmla="*/ 0 w 83"/>
                      <a:gd name="T31" fmla="*/ 0 h 38"/>
                      <a:gd name="T32" fmla="*/ 0 w 83"/>
                      <a:gd name="T33" fmla="*/ 0 h 38"/>
                      <a:gd name="T34" fmla="*/ 0 w 83"/>
                      <a:gd name="T35" fmla="*/ 0 h 38"/>
                      <a:gd name="T36" fmla="*/ 0 w 83"/>
                      <a:gd name="T37" fmla="*/ 0 h 38"/>
                      <a:gd name="T38" fmla="*/ 0 w 83"/>
                      <a:gd name="T39" fmla="*/ 0 h 38"/>
                      <a:gd name="T40" fmla="*/ 0 w 83"/>
                      <a:gd name="T41" fmla="*/ 0 h 38"/>
                      <a:gd name="T42" fmla="*/ 0 w 83"/>
                      <a:gd name="T43" fmla="*/ 0 h 38"/>
                      <a:gd name="T44" fmla="*/ 0 w 83"/>
                      <a:gd name="T45" fmla="*/ 0 h 38"/>
                      <a:gd name="T46" fmla="*/ 0 w 83"/>
                      <a:gd name="T47" fmla="*/ 0 h 38"/>
                      <a:gd name="T48" fmla="*/ 0 w 83"/>
                      <a:gd name="T49" fmla="*/ 0 h 38"/>
                      <a:gd name="T50" fmla="*/ 0 w 83"/>
                      <a:gd name="T51" fmla="*/ 0 h 38"/>
                      <a:gd name="T52" fmla="*/ 0 w 83"/>
                      <a:gd name="T53" fmla="*/ 0 h 38"/>
                      <a:gd name="T54" fmla="*/ 0 w 83"/>
                      <a:gd name="T55" fmla="*/ 0 h 38"/>
                      <a:gd name="T56" fmla="*/ 0 w 83"/>
                      <a:gd name="T57" fmla="*/ 0 h 38"/>
                      <a:gd name="T58" fmla="*/ 0 w 83"/>
                      <a:gd name="T59" fmla="*/ 0 h 38"/>
                      <a:gd name="T60" fmla="*/ 0 w 83"/>
                      <a:gd name="T61" fmla="*/ 0 h 38"/>
                      <a:gd name="T62" fmla="*/ 0 w 83"/>
                      <a:gd name="T63" fmla="*/ 0 h 38"/>
                      <a:gd name="T64" fmla="*/ 0 w 83"/>
                      <a:gd name="T65" fmla="*/ 0 h 38"/>
                      <a:gd name="T66" fmla="*/ 0 w 83"/>
                      <a:gd name="T67" fmla="*/ 0 h 38"/>
                      <a:gd name="T68" fmla="*/ 0 w 83"/>
                      <a:gd name="T69" fmla="*/ 0 h 38"/>
                      <a:gd name="T70" fmla="*/ 0 w 83"/>
                      <a:gd name="T71" fmla="*/ 0 h 38"/>
                      <a:gd name="T72" fmla="*/ 0 w 83"/>
                      <a:gd name="T73" fmla="*/ 0 h 38"/>
                      <a:gd name="T74" fmla="*/ 0 w 83"/>
                      <a:gd name="T75" fmla="*/ 0 h 38"/>
                      <a:gd name="T76" fmla="*/ 0 w 83"/>
                      <a:gd name="T77" fmla="*/ 0 h 38"/>
                      <a:gd name="T78" fmla="*/ 0 w 83"/>
                      <a:gd name="T79" fmla="*/ 0 h 38"/>
                      <a:gd name="T80" fmla="*/ 0 w 83"/>
                      <a:gd name="T81" fmla="*/ 0 h 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3"/>
                      <a:gd name="T124" fmla="*/ 0 h 38"/>
                      <a:gd name="T125" fmla="*/ 83 w 83"/>
                      <a:gd name="T126" fmla="*/ 38 h 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3" h="38">
                        <a:moveTo>
                          <a:pt x="82" y="4"/>
                        </a:moveTo>
                        <a:lnTo>
                          <a:pt x="81" y="2"/>
                        </a:lnTo>
                        <a:lnTo>
                          <a:pt x="78" y="1"/>
                        </a:lnTo>
                        <a:lnTo>
                          <a:pt x="76" y="1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4" y="3"/>
                        </a:lnTo>
                        <a:lnTo>
                          <a:pt x="44" y="3"/>
                        </a:lnTo>
                        <a:lnTo>
                          <a:pt x="34" y="2"/>
                        </a:lnTo>
                        <a:lnTo>
                          <a:pt x="25" y="2"/>
                        </a:lnTo>
                        <a:lnTo>
                          <a:pt x="17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11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1"/>
                        </a:lnTo>
                        <a:lnTo>
                          <a:pt x="2" y="33"/>
                        </a:lnTo>
                        <a:lnTo>
                          <a:pt x="3" y="34"/>
                        </a:lnTo>
                        <a:lnTo>
                          <a:pt x="6" y="35"/>
                        </a:lnTo>
                        <a:lnTo>
                          <a:pt x="11" y="35"/>
                        </a:lnTo>
                        <a:lnTo>
                          <a:pt x="19" y="36"/>
                        </a:lnTo>
                        <a:lnTo>
                          <a:pt x="28" y="36"/>
                        </a:lnTo>
                        <a:lnTo>
                          <a:pt x="40" y="36"/>
                        </a:lnTo>
                        <a:lnTo>
                          <a:pt x="51" y="38"/>
                        </a:lnTo>
                        <a:lnTo>
                          <a:pt x="61" y="36"/>
                        </a:lnTo>
                        <a:lnTo>
                          <a:pt x="69" y="36"/>
                        </a:lnTo>
                        <a:lnTo>
                          <a:pt x="75" y="35"/>
                        </a:lnTo>
                        <a:lnTo>
                          <a:pt x="78" y="33"/>
                        </a:lnTo>
                        <a:lnTo>
                          <a:pt x="81" y="32"/>
                        </a:lnTo>
                        <a:lnTo>
                          <a:pt x="83" y="30"/>
                        </a:lnTo>
                        <a:lnTo>
                          <a:pt x="83" y="28"/>
                        </a:lnTo>
                        <a:lnTo>
                          <a:pt x="83" y="22"/>
                        </a:lnTo>
                        <a:lnTo>
                          <a:pt x="83" y="14"/>
                        </a:lnTo>
                        <a:lnTo>
                          <a:pt x="82" y="8"/>
                        </a:lnTo>
                        <a:lnTo>
                          <a:pt x="82" y="4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0" name="Freeform 49"/>
                  <p:cNvSpPr>
                    <a:spLocks/>
                  </p:cNvSpPr>
                  <p:nvPr/>
                </p:nvSpPr>
                <p:spPr bwMode="auto">
                  <a:xfrm>
                    <a:off x="508" y="1810"/>
                    <a:ext cx="14" cy="6"/>
                  </a:xfrm>
                  <a:custGeom>
                    <a:avLst/>
                    <a:gdLst>
                      <a:gd name="T0" fmla="*/ 0 w 83"/>
                      <a:gd name="T1" fmla="*/ 0 h 38"/>
                      <a:gd name="T2" fmla="*/ 0 w 83"/>
                      <a:gd name="T3" fmla="*/ 0 h 38"/>
                      <a:gd name="T4" fmla="*/ 0 w 83"/>
                      <a:gd name="T5" fmla="*/ 0 h 38"/>
                      <a:gd name="T6" fmla="*/ 0 w 83"/>
                      <a:gd name="T7" fmla="*/ 0 h 38"/>
                      <a:gd name="T8" fmla="*/ 0 w 83"/>
                      <a:gd name="T9" fmla="*/ 0 h 38"/>
                      <a:gd name="T10" fmla="*/ 0 w 83"/>
                      <a:gd name="T11" fmla="*/ 0 h 38"/>
                      <a:gd name="T12" fmla="*/ 0 w 83"/>
                      <a:gd name="T13" fmla="*/ 0 h 38"/>
                      <a:gd name="T14" fmla="*/ 0 w 83"/>
                      <a:gd name="T15" fmla="*/ 0 h 38"/>
                      <a:gd name="T16" fmla="*/ 0 w 83"/>
                      <a:gd name="T17" fmla="*/ 0 h 38"/>
                      <a:gd name="T18" fmla="*/ 0 w 83"/>
                      <a:gd name="T19" fmla="*/ 0 h 38"/>
                      <a:gd name="T20" fmla="*/ 0 w 83"/>
                      <a:gd name="T21" fmla="*/ 0 h 38"/>
                      <a:gd name="T22" fmla="*/ 0 w 83"/>
                      <a:gd name="T23" fmla="*/ 0 h 38"/>
                      <a:gd name="T24" fmla="*/ 0 w 83"/>
                      <a:gd name="T25" fmla="*/ 0 h 38"/>
                      <a:gd name="T26" fmla="*/ 0 w 83"/>
                      <a:gd name="T27" fmla="*/ 0 h 38"/>
                      <a:gd name="T28" fmla="*/ 0 w 83"/>
                      <a:gd name="T29" fmla="*/ 0 h 38"/>
                      <a:gd name="T30" fmla="*/ 0 w 83"/>
                      <a:gd name="T31" fmla="*/ 0 h 38"/>
                      <a:gd name="T32" fmla="*/ 0 w 83"/>
                      <a:gd name="T33" fmla="*/ 0 h 38"/>
                      <a:gd name="T34" fmla="*/ 0 w 83"/>
                      <a:gd name="T35" fmla="*/ 0 h 38"/>
                      <a:gd name="T36" fmla="*/ 0 w 83"/>
                      <a:gd name="T37" fmla="*/ 0 h 38"/>
                      <a:gd name="T38" fmla="*/ 0 w 83"/>
                      <a:gd name="T39" fmla="*/ 0 h 38"/>
                      <a:gd name="T40" fmla="*/ 0 w 83"/>
                      <a:gd name="T41" fmla="*/ 0 h 38"/>
                      <a:gd name="T42" fmla="*/ 0 w 83"/>
                      <a:gd name="T43" fmla="*/ 0 h 38"/>
                      <a:gd name="T44" fmla="*/ 0 w 83"/>
                      <a:gd name="T45" fmla="*/ 0 h 38"/>
                      <a:gd name="T46" fmla="*/ 0 w 83"/>
                      <a:gd name="T47" fmla="*/ 0 h 38"/>
                      <a:gd name="T48" fmla="*/ 0 w 83"/>
                      <a:gd name="T49" fmla="*/ 0 h 38"/>
                      <a:gd name="T50" fmla="*/ 0 w 83"/>
                      <a:gd name="T51" fmla="*/ 0 h 38"/>
                      <a:gd name="T52" fmla="*/ 0 w 83"/>
                      <a:gd name="T53" fmla="*/ 0 h 38"/>
                      <a:gd name="T54" fmla="*/ 0 w 83"/>
                      <a:gd name="T55" fmla="*/ 0 h 38"/>
                      <a:gd name="T56" fmla="*/ 0 w 83"/>
                      <a:gd name="T57" fmla="*/ 0 h 38"/>
                      <a:gd name="T58" fmla="*/ 0 w 83"/>
                      <a:gd name="T59" fmla="*/ 0 h 38"/>
                      <a:gd name="T60" fmla="*/ 0 w 83"/>
                      <a:gd name="T61" fmla="*/ 0 h 38"/>
                      <a:gd name="T62" fmla="*/ 0 w 83"/>
                      <a:gd name="T63" fmla="*/ 0 h 38"/>
                      <a:gd name="T64" fmla="*/ 0 w 83"/>
                      <a:gd name="T65" fmla="*/ 0 h 38"/>
                      <a:gd name="T66" fmla="*/ 0 w 83"/>
                      <a:gd name="T67" fmla="*/ 0 h 38"/>
                      <a:gd name="T68" fmla="*/ 0 w 83"/>
                      <a:gd name="T69" fmla="*/ 0 h 38"/>
                      <a:gd name="T70" fmla="*/ 0 w 83"/>
                      <a:gd name="T71" fmla="*/ 0 h 38"/>
                      <a:gd name="T72" fmla="*/ 0 w 83"/>
                      <a:gd name="T73" fmla="*/ 0 h 38"/>
                      <a:gd name="T74" fmla="*/ 0 w 83"/>
                      <a:gd name="T75" fmla="*/ 0 h 38"/>
                      <a:gd name="T76" fmla="*/ 0 w 83"/>
                      <a:gd name="T77" fmla="*/ 0 h 38"/>
                      <a:gd name="T78" fmla="*/ 0 w 83"/>
                      <a:gd name="T79" fmla="*/ 0 h 38"/>
                      <a:gd name="T80" fmla="*/ 0 w 83"/>
                      <a:gd name="T81" fmla="*/ 0 h 38"/>
                      <a:gd name="T82" fmla="*/ 0 w 83"/>
                      <a:gd name="T83" fmla="*/ 0 h 38"/>
                      <a:gd name="T84" fmla="*/ 0 w 83"/>
                      <a:gd name="T85" fmla="*/ 0 h 38"/>
                      <a:gd name="T86" fmla="*/ 0 w 83"/>
                      <a:gd name="T87" fmla="*/ 0 h 38"/>
                      <a:gd name="T88" fmla="*/ 0 w 83"/>
                      <a:gd name="T89" fmla="*/ 0 h 38"/>
                      <a:gd name="T90" fmla="*/ 0 w 83"/>
                      <a:gd name="T91" fmla="*/ 0 h 38"/>
                      <a:gd name="T92" fmla="*/ 0 w 83"/>
                      <a:gd name="T93" fmla="*/ 0 h 38"/>
                      <a:gd name="T94" fmla="*/ 0 w 83"/>
                      <a:gd name="T95" fmla="*/ 0 h 38"/>
                      <a:gd name="T96" fmla="*/ 0 w 83"/>
                      <a:gd name="T97" fmla="*/ 0 h 3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3"/>
                      <a:gd name="T148" fmla="*/ 0 h 38"/>
                      <a:gd name="T149" fmla="*/ 83 w 83"/>
                      <a:gd name="T150" fmla="*/ 38 h 3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3" h="38">
                        <a:moveTo>
                          <a:pt x="82" y="4"/>
                        </a:moveTo>
                        <a:lnTo>
                          <a:pt x="82" y="4"/>
                        </a:lnTo>
                        <a:lnTo>
                          <a:pt x="81" y="2"/>
                        </a:lnTo>
                        <a:lnTo>
                          <a:pt x="78" y="1"/>
                        </a:lnTo>
                        <a:lnTo>
                          <a:pt x="76" y="1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4" y="3"/>
                        </a:lnTo>
                        <a:lnTo>
                          <a:pt x="44" y="3"/>
                        </a:lnTo>
                        <a:lnTo>
                          <a:pt x="34" y="2"/>
                        </a:lnTo>
                        <a:lnTo>
                          <a:pt x="25" y="2"/>
                        </a:lnTo>
                        <a:lnTo>
                          <a:pt x="17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11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1"/>
                        </a:lnTo>
                        <a:lnTo>
                          <a:pt x="2" y="33"/>
                        </a:lnTo>
                        <a:lnTo>
                          <a:pt x="3" y="34"/>
                        </a:lnTo>
                        <a:lnTo>
                          <a:pt x="6" y="35"/>
                        </a:lnTo>
                        <a:lnTo>
                          <a:pt x="11" y="35"/>
                        </a:lnTo>
                        <a:lnTo>
                          <a:pt x="19" y="36"/>
                        </a:lnTo>
                        <a:lnTo>
                          <a:pt x="28" y="36"/>
                        </a:lnTo>
                        <a:lnTo>
                          <a:pt x="40" y="36"/>
                        </a:lnTo>
                        <a:lnTo>
                          <a:pt x="51" y="38"/>
                        </a:lnTo>
                        <a:lnTo>
                          <a:pt x="61" y="36"/>
                        </a:lnTo>
                        <a:lnTo>
                          <a:pt x="69" y="36"/>
                        </a:lnTo>
                        <a:lnTo>
                          <a:pt x="75" y="35"/>
                        </a:lnTo>
                        <a:lnTo>
                          <a:pt x="78" y="33"/>
                        </a:lnTo>
                        <a:lnTo>
                          <a:pt x="81" y="32"/>
                        </a:lnTo>
                        <a:lnTo>
                          <a:pt x="83" y="30"/>
                        </a:lnTo>
                        <a:lnTo>
                          <a:pt x="83" y="28"/>
                        </a:lnTo>
                        <a:lnTo>
                          <a:pt x="83" y="22"/>
                        </a:lnTo>
                        <a:lnTo>
                          <a:pt x="83" y="14"/>
                        </a:lnTo>
                        <a:lnTo>
                          <a:pt x="82" y="8"/>
                        </a:lnTo>
                        <a:lnTo>
                          <a:pt x="82" y="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1" name="Freeform 50"/>
                  <p:cNvSpPr>
                    <a:spLocks/>
                  </p:cNvSpPr>
                  <p:nvPr/>
                </p:nvSpPr>
                <p:spPr bwMode="auto">
                  <a:xfrm>
                    <a:off x="490" y="1810"/>
                    <a:ext cx="14" cy="6"/>
                  </a:xfrm>
                  <a:custGeom>
                    <a:avLst/>
                    <a:gdLst>
                      <a:gd name="T0" fmla="*/ 0 w 83"/>
                      <a:gd name="T1" fmla="*/ 0 h 36"/>
                      <a:gd name="T2" fmla="*/ 0 w 83"/>
                      <a:gd name="T3" fmla="*/ 0 h 36"/>
                      <a:gd name="T4" fmla="*/ 0 w 83"/>
                      <a:gd name="T5" fmla="*/ 0 h 36"/>
                      <a:gd name="T6" fmla="*/ 0 w 83"/>
                      <a:gd name="T7" fmla="*/ 0 h 36"/>
                      <a:gd name="T8" fmla="*/ 0 w 83"/>
                      <a:gd name="T9" fmla="*/ 0 h 36"/>
                      <a:gd name="T10" fmla="*/ 0 w 83"/>
                      <a:gd name="T11" fmla="*/ 0 h 36"/>
                      <a:gd name="T12" fmla="*/ 0 w 83"/>
                      <a:gd name="T13" fmla="*/ 0 h 36"/>
                      <a:gd name="T14" fmla="*/ 0 w 83"/>
                      <a:gd name="T15" fmla="*/ 0 h 36"/>
                      <a:gd name="T16" fmla="*/ 0 w 83"/>
                      <a:gd name="T17" fmla="*/ 0 h 36"/>
                      <a:gd name="T18" fmla="*/ 0 w 83"/>
                      <a:gd name="T19" fmla="*/ 0 h 36"/>
                      <a:gd name="T20" fmla="*/ 0 w 83"/>
                      <a:gd name="T21" fmla="*/ 0 h 36"/>
                      <a:gd name="T22" fmla="*/ 0 w 83"/>
                      <a:gd name="T23" fmla="*/ 0 h 36"/>
                      <a:gd name="T24" fmla="*/ 0 w 83"/>
                      <a:gd name="T25" fmla="*/ 0 h 36"/>
                      <a:gd name="T26" fmla="*/ 0 w 83"/>
                      <a:gd name="T27" fmla="*/ 0 h 36"/>
                      <a:gd name="T28" fmla="*/ 0 w 83"/>
                      <a:gd name="T29" fmla="*/ 0 h 36"/>
                      <a:gd name="T30" fmla="*/ 0 w 83"/>
                      <a:gd name="T31" fmla="*/ 0 h 36"/>
                      <a:gd name="T32" fmla="*/ 0 w 83"/>
                      <a:gd name="T33" fmla="*/ 0 h 36"/>
                      <a:gd name="T34" fmla="*/ 0 w 83"/>
                      <a:gd name="T35" fmla="*/ 0 h 36"/>
                      <a:gd name="T36" fmla="*/ 0 w 83"/>
                      <a:gd name="T37" fmla="*/ 0 h 36"/>
                      <a:gd name="T38" fmla="*/ 0 w 83"/>
                      <a:gd name="T39" fmla="*/ 0 h 36"/>
                      <a:gd name="T40" fmla="*/ 0 w 83"/>
                      <a:gd name="T41" fmla="*/ 0 h 36"/>
                      <a:gd name="T42" fmla="*/ 0 w 83"/>
                      <a:gd name="T43" fmla="*/ 0 h 36"/>
                      <a:gd name="T44" fmla="*/ 0 w 83"/>
                      <a:gd name="T45" fmla="*/ 0 h 36"/>
                      <a:gd name="T46" fmla="*/ 0 w 83"/>
                      <a:gd name="T47" fmla="*/ 0 h 36"/>
                      <a:gd name="T48" fmla="*/ 0 w 83"/>
                      <a:gd name="T49" fmla="*/ 0 h 36"/>
                      <a:gd name="T50" fmla="*/ 0 w 83"/>
                      <a:gd name="T51" fmla="*/ 0 h 36"/>
                      <a:gd name="T52" fmla="*/ 0 w 83"/>
                      <a:gd name="T53" fmla="*/ 0 h 36"/>
                      <a:gd name="T54" fmla="*/ 0 w 83"/>
                      <a:gd name="T55" fmla="*/ 0 h 36"/>
                      <a:gd name="T56" fmla="*/ 0 w 83"/>
                      <a:gd name="T57" fmla="*/ 0 h 36"/>
                      <a:gd name="T58" fmla="*/ 0 w 83"/>
                      <a:gd name="T59" fmla="*/ 0 h 36"/>
                      <a:gd name="T60" fmla="*/ 0 w 83"/>
                      <a:gd name="T61" fmla="*/ 0 h 36"/>
                      <a:gd name="T62" fmla="*/ 0 w 83"/>
                      <a:gd name="T63" fmla="*/ 0 h 36"/>
                      <a:gd name="T64" fmla="*/ 0 w 83"/>
                      <a:gd name="T65" fmla="*/ 0 h 36"/>
                      <a:gd name="T66" fmla="*/ 0 w 83"/>
                      <a:gd name="T67" fmla="*/ 0 h 36"/>
                      <a:gd name="T68" fmla="*/ 0 w 83"/>
                      <a:gd name="T69" fmla="*/ 0 h 36"/>
                      <a:gd name="T70" fmla="*/ 0 w 83"/>
                      <a:gd name="T71" fmla="*/ 0 h 36"/>
                      <a:gd name="T72" fmla="*/ 0 w 83"/>
                      <a:gd name="T73" fmla="*/ 0 h 36"/>
                      <a:gd name="T74" fmla="*/ 0 w 83"/>
                      <a:gd name="T75" fmla="*/ 0 h 36"/>
                      <a:gd name="T76" fmla="*/ 0 w 83"/>
                      <a:gd name="T77" fmla="*/ 0 h 36"/>
                      <a:gd name="T78" fmla="*/ 0 w 83"/>
                      <a:gd name="T79" fmla="*/ 0 h 36"/>
                      <a:gd name="T80" fmla="*/ 0 w 83"/>
                      <a:gd name="T81" fmla="*/ 0 h 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3"/>
                      <a:gd name="T124" fmla="*/ 0 h 36"/>
                      <a:gd name="T125" fmla="*/ 83 w 83"/>
                      <a:gd name="T126" fmla="*/ 36 h 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3" h="36">
                        <a:moveTo>
                          <a:pt x="82" y="4"/>
                        </a:moveTo>
                        <a:lnTo>
                          <a:pt x="81" y="2"/>
                        </a:lnTo>
                        <a:lnTo>
                          <a:pt x="79" y="0"/>
                        </a:lnTo>
                        <a:lnTo>
                          <a:pt x="76" y="0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4" y="3"/>
                        </a:lnTo>
                        <a:lnTo>
                          <a:pt x="44" y="3"/>
                        </a:lnTo>
                        <a:lnTo>
                          <a:pt x="34" y="2"/>
                        </a:lnTo>
                        <a:lnTo>
                          <a:pt x="26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0"/>
                        </a:lnTo>
                        <a:lnTo>
                          <a:pt x="2" y="32"/>
                        </a:lnTo>
                        <a:lnTo>
                          <a:pt x="4" y="33"/>
                        </a:lnTo>
                        <a:lnTo>
                          <a:pt x="8" y="34"/>
                        </a:lnTo>
                        <a:lnTo>
                          <a:pt x="12" y="34"/>
                        </a:lnTo>
                        <a:lnTo>
                          <a:pt x="19" y="35"/>
                        </a:lnTo>
                        <a:lnTo>
                          <a:pt x="29" y="35"/>
                        </a:lnTo>
                        <a:lnTo>
                          <a:pt x="40" y="36"/>
                        </a:lnTo>
                        <a:lnTo>
                          <a:pt x="51" y="36"/>
                        </a:lnTo>
                        <a:lnTo>
                          <a:pt x="61" y="36"/>
                        </a:lnTo>
                        <a:lnTo>
                          <a:pt x="70" y="35"/>
                        </a:lnTo>
                        <a:lnTo>
                          <a:pt x="75" y="34"/>
                        </a:lnTo>
                        <a:lnTo>
                          <a:pt x="79" y="33"/>
                        </a:lnTo>
                        <a:lnTo>
                          <a:pt x="81" y="32"/>
                        </a:lnTo>
                        <a:lnTo>
                          <a:pt x="83" y="30"/>
                        </a:lnTo>
                        <a:lnTo>
                          <a:pt x="83" y="26"/>
                        </a:lnTo>
                        <a:lnTo>
                          <a:pt x="83" y="22"/>
                        </a:lnTo>
                        <a:lnTo>
                          <a:pt x="83" y="14"/>
                        </a:lnTo>
                        <a:lnTo>
                          <a:pt x="82" y="8"/>
                        </a:lnTo>
                        <a:lnTo>
                          <a:pt x="82" y="4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2" name="Freeform 51"/>
                  <p:cNvSpPr>
                    <a:spLocks/>
                  </p:cNvSpPr>
                  <p:nvPr/>
                </p:nvSpPr>
                <p:spPr bwMode="auto">
                  <a:xfrm>
                    <a:off x="490" y="1810"/>
                    <a:ext cx="14" cy="6"/>
                  </a:xfrm>
                  <a:custGeom>
                    <a:avLst/>
                    <a:gdLst>
                      <a:gd name="T0" fmla="*/ 0 w 83"/>
                      <a:gd name="T1" fmla="*/ 0 h 36"/>
                      <a:gd name="T2" fmla="*/ 0 w 83"/>
                      <a:gd name="T3" fmla="*/ 0 h 36"/>
                      <a:gd name="T4" fmla="*/ 0 w 83"/>
                      <a:gd name="T5" fmla="*/ 0 h 36"/>
                      <a:gd name="T6" fmla="*/ 0 w 83"/>
                      <a:gd name="T7" fmla="*/ 0 h 36"/>
                      <a:gd name="T8" fmla="*/ 0 w 83"/>
                      <a:gd name="T9" fmla="*/ 0 h 36"/>
                      <a:gd name="T10" fmla="*/ 0 w 83"/>
                      <a:gd name="T11" fmla="*/ 0 h 36"/>
                      <a:gd name="T12" fmla="*/ 0 w 83"/>
                      <a:gd name="T13" fmla="*/ 0 h 36"/>
                      <a:gd name="T14" fmla="*/ 0 w 83"/>
                      <a:gd name="T15" fmla="*/ 0 h 36"/>
                      <a:gd name="T16" fmla="*/ 0 w 83"/>
                      <a:gd name="T17" fmla="*/ 0 h 36"/>
                      <a:gd name="T18" fmla="*/ 0 w 83"/>
                      <a:gd name="T19" fmla="*/ 0 h 36"/>
                      <a:gd name="T20" fmla="*/ 0 w 83"/>
                      <a:gd name="T21" fmla="*/ 0 h 36"/>
                      <a:gd name="T22" fmla="*/ 0 w 83"/>
                      <a:gd name="T23" fmla="*/ 0 h 36"/>
                      <a:gd name="T24" fmla="*/ 0 w 83"/>
                      <a:gd name="T25" fmla="*/ 0 h 36"/>
                      <a:gd name="T26" fmla="*/ 0 w 83"/>
                      <a:gd name="T27" fmla="*/ 0 h 36"/>
                      <a:gd name="T28" fmla="*/ 0 w 83"/>
                      <a:gd name="T29" fmla="*/ 0 h 36"/>
                      <a:gd name="T30" fmla="*/ 0 w 83"/>
                      <a:gd name="T31" fmla="*/ 0 h 36"/>
                      <a:gd name="T32" fmla="*/ 0 w 83"/>
                      <a:gd name="T33" fmla="*/ 0 h 36"/>
                      <a:gd name="T34" fmla="*/ 0 w 83"/>
                      <a:gd name="T35" fmla="*/ 0 h 36"/>
                      <a:gd name="T36" fmla="*/ 0 w 83"/>
                      <a:gd name="T37" fmla="*/ 0 h 36"/>
                      <a:gd name="T38" fmla="*/ 0 w 83"/>
                      <a:gd name="T39" fmla="*/ 0 h 36"/>
                      <a:gd name="T40" fmla="*/ 0 w 83"/>
                      <a:gd name="T41" fmla="*/ 0 h 36"/>
                      <a:gd name="T42" fmla="*/ 0 w 83"/>
                      <a:gd name="T43" fmla="*/ 0 h 36"/>
                      <a:gd name="T44" fmla="*/ 0 w 83"/>
                      <a:gd name="T45" fmla="*/ 0 h 36"/>
                      <a:gd name="T46" fmla="*/ 0 w 83"/>
                      <a:gd name="T47" fmla="*/ 0 h 36"/>
                      <a:gd name="T48" fmla="*/ 0 w 83"/>
                      <a:gd name="T49" fmla="*/ 0 h 36"/>
                      <a:gd name="T50" fmla="*/ 0 w 83"/>
                      <a:gd name="T51" fmla="*/ 0 h 36"/>
                      <a:gd name="T52" fmla="*/ 0 w 83"/>
                      <a:gd name="T53" fmla="*/ 0 h 36"/>
                      <a:gd name="T54" fmla="*/ 0 w 83"/>
                      <a:gd name="T55" fmla="*/ 0 h 36"/>
                      <a:gd name="T56" fmla="*/ 0 w 83"/>
                      <a:gd name="T57" fmla="*/ 0 h 36"/>
                      <a:gd name="T58" fmla="*/ 0 w 83"/>
                      <a:gd name="T59" fmla="*/ 0 h 36"/>
                      <a:gd name="T60" fmla="*/ 0 w 83"/>
                      <a:gd name="T61" fmla="*/ 0 h 36"/>
                      <a:gd name="T62" fmla="*/ 0 w 83"/>
                      <a:gd name="T63" fmla="*/ 0 h 36"/>
                      <a:gd name="T64" fmla="*/ 0 w 83"/>
                      <a:gd name="T65" fmla="*/ 0 h 36"/>
                      <a:gd name="T66" fmla="*/ 0 w 83"/>
                      <a:gd name="T67" fmla="*/ 0 h 36"/>
                      <a:gd name="T68" fmla="*/ 0 w 83"/>
                      <a:gd name="T69" fmla="*/ 0 h 36"/>
                      <a:gd name="T70" fmla="*/ 0 w 83"/>
                      <a:gd name="T71" fmla="*/ 0 h 36"/>
                      <a:gd name="T72" fmla="*/ 0 w 83"/>
                      <a:gd name="T73" fmla="*/ 0 h 36"/>
                      <a:gd name="T74" fmla="*/ 0 w 83"/>
                      <a:gd name="T75" fmla="*/ 0 h 36"/>
                      <a:gd name="T76" fmla="*/ 0 w 83"/>
                      <a:gd name="T77" fmla="*/ 0 h 36"/>
                      <a:gd name="T78" fmla="*/ 0 w 83"/>
                      <a:gd name="T79" fmla="*/ 0 h 36"/>
                      <a:gd name="T80" fmla="*/ 0 w 83"/>
                      <a:gd name="T81" fmla="*/ 0 h 36"/>
                      <a:gd name="T82" fmla="*/ 0 w 83"/>
                      <a:gd name="T83" fmla="*/ 0 h 36"/>
                      <a:gd name="T84" fmla="*/ 0 w 83"/>
                      <a:gd name="T85" fmla="*/ 0 h 36"/>
                      <a:gd name="T86" fmla="*/ 0 w 83"/>
                      <a:gd name="T87" fmla="*/ 0 h 36"/>
                      <a:gd name="T88" fmla="*/ 0 w 83"/>
                      <a:gd name="T89" fmla="*/ 0 h 36"/>
                      <a:gd name="T90" fmla="*/ 0 w 83"/>
                      <a:gd name="T91" fmla="*/ 0 h 36"/>
                      <a:gd name="T92" fmla="*/ 0 w 83"/>
                      <a:gd name="T93" fmla="*/ 0 h 36"/>
                      <a:gd name="T94" fmla="*/ 0 w 83"/>
                      <a:gd name="T95" fmla="*/ 0 h 36"/>
                      <a:gd name="T96" fmla="*/ 0 w 83"/>
                      <a:gd name="T97" fmla="*/ 0 h 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3"/>
                      <a:gd name="T148" fmla="*/ 0 h 36"/>
                      <a:gd name="T149" fmla="*/ 83 w 83"/>
                      <a:gd name="T150" fmla="*/ 36 h 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3" h="36">
                        <a:moveTo>
                          <a:pt x="82" y="4"/>
                        </a:moveTo>
                        <a:lnTo>
                          <a:pt x="82" y="4"/>
                        </a:lnTo>
                        <a:lnTo>
                          <a:pt x="81" y="2"/>
                        </a:lnTo>
                        <a:lnTo>
                          <a:pt x="79" y="0"/>
                        </a:lnTo>
                        <a:lnTo>
                          <a:pt x="76" y="0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4" y="3"/>
                        </a:lnTo>
                        <a:lnTo>
                          <a:pt x="44" y="3"/>
                        </a:lnTo>
                        <a:lnTo>
                          <a:pt x="34" y="2"/>
                        </a:lnTo>
                        <a:lnTo>
                          <a:pt x="26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0"/>
                        </a:lnTo>
                        <a:lnTo>
                          <a:pt x="2" y="32"/>
                        </a:lnTo>
                        <a:lnTo>
                          <a:pt x="4" y="33"/>
                        </a:lnTo>
                        <a:lnTo>
                          <a:pt x="8" y="34"/>
                        </a:lnTo>
                        <a:lnTo>
                          <a:pt x="12" y="34"/>
                        </a:lnTo>
                        <a:lnTo>
                          <a:pt x="19" y="35"/>
                        </a:lnTo>
                        <a:lnTo>
                          <a:pt x="29" y="35"/>
                        </a:lnTo>
                        <a:lnTo>
                          <a:pt x="40" y="36"/>
                        </a:lnTo>
                        <a:lnTo>
                          <a:pt x="51" y="36"/>
                        </a:lnTo>
                        <a:lnTo>
                          <a:pt x="61" y="36"/>
                        </a:lnTo>
                        <a:lnTo>
                          <a:pt x="70" y="35"/>
                        </a:lnTo>
                        <a:lnTo>
                          <a:pt x="75" y="34"/>
                        </a:lnTo>
                        <a:lnTo>
                          <a:pt x="79" y="33"/>
                        </a:lnTo>
                        <a:lnTo>
                          <a:pt x="81" y="32"/>
                        </a:lnTo>
                        <a:lnTo>
                          <a:pt x="83" y="30"/>
                        </a:lnTo>
                        <a:lnTo>
                          <a:pt x="83" y="26"/>
                        </a:lnTo>
                        <a:lnTo>
                          <a:pt x="83" y="22"/>
                        </a:lnTo>
                        <a:lnTo>
                          <a:pt x="83" y="14"/>
                        </a:lnTo>
                        <a:lnTo>
                          <a:pt x="82" y="8"/>
                        </a:lnTo>
                        <a:lnTo>
                          <a:pt x="82" y="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3" name="Freeform 52"/>
                  <p:cNvSpPr>
                    <a:spLocks/>
                  </p:cNvSpPr>
                  <p:nvPr/>
                </p:nvSpPr>
                <p:spPr bwMode="auto">
                  <a:xfrm>
                    <a:off x="471" y="1809"/>
                    <a:ext cx="14" cy="7"/>
                  </a:xfrm>
                  <a:custGeom>
                    <a:avLst/>
                    <a:gdLst>
                      <a:gd name="T0" fmla="*/ 0 w 84"/>
                      <a:gd name="T1" fmla="*/ 0 h 37"/>
                      <a:gd name="T2" fmla="*/ 0 w 84"/>
                      <a:gd name="T3" fmla="*/ 0 h 37"/>
                      <a:gd name="T4" fmla="*/ 0 w 84"/>
                      <a:gd name="T5" fmla="*/ 0 h 37"/>
                      <a:gd name="T6" fmla="*/ 0 w 84"/>
                      <a:gd name="T7" fmla="*/ 0 h 37"/>
                      <a:gd name="T8" fmla="*/ 0 w 84"/>
                      <a:gd name="T9" fmla="*/ 0 h 37"/>
                      <a:gd name="T10" fmla="*/ 0 w 84"/>
                      <a:gd name="T11" fmla="*/ 0 h 37"/>
                      <a:gd name="T12" fmla="*/ 0 w 84"/>
                      <a:gd name="T13" fmla="*/ 0 h 37"/>
                      <a:gd name="T14" fmla="*/ 0 w 84"/>
                      <a:gd name="T15" fmla="*/ 0 h 37"/>
                      <a:gd name="T16" fmla="*/ 0 w 84"/>
                      <a:gd name="T17" fmla="*/ 0 h 37"/>
                      <a:gd name="T18" fmla="*/ 0 w 84"/>
                      <a:gd name="T19" fmla="*/ 0 h 37"/>
                      <a:gd name="T20" fmla="*/ 0 w 84"/>
                      <a:gd name="T21" fmla="*/ 0 h 37"/>
                      <a:gd name="T22" fmla="*/ 0 w 84"/>
                      <a:gd name="T23" fmla="*/ 0 h 37"/>
                      <a:gd name="T24" fmla="*/ 0 w 84"/>
                      <a:gd name="T25" fmla="*/ 0 h 37"/>
                      <a:gd name="T26" fmla="*/ 0 w 84"/>
                      <a:gd name="T27" fmla="*/ 0 h 37"/>
                      <a:gd name="T28" fmla="*/ 0 w 84"/>
                      <a:gd name="T29" fmla="*/ 0 h 37"/>
                      <a:gd name="T30" fmla="*/ 0 w 84"/>
                      <a:gd name="T31" fmla="*/ 0 h 37"/>
                      <a:gd name="T32" fmla="*/ 0 w 84"/>
                      <a:gd name="T33" fmla="*/ 0 h 37"/>
                      <a:gd name="T34" fmla="*/ 0 w 84"/>
                      <a:gd name="T35" fmla="*/ 0 h 37"/>
                      <a:gd name="T36" fmla="*/ 0 w 84"/>
                      <a:gd name="T37" fmla="*/ 0 h 37"/>
                      <a:gd name="T38" fmla="*/ 0 w 84"/>
                      <a:gd name="T39" fmla="*/ 0 h 37"/>
                      <a:gd name="T40" fmla="*/ 0 w 84"/>
                      <a:gd name="T41" fmla="*/ 0 h 37"/>
                      <a:gd name="T42" fmla="*/ 0 w 84"/>
                      <a:gd name="T43" fmla="*/ 0 h 37"/>
                      <a:gd name="T44" fmla="*/ 0 w 84"/>
                      <a:gd name="T45" fmla="*/ 0 h 37"/>
                      <a:gd name="T46" fmla="*/ 0 w 84"/>
                      <a:gd name="T47" fmla="*/ 0 h 37"/>
                      <a:gd name="T48" fmla="*/ 0 w 84"/>
                      <a:gd name="T49" fmla="*/ 0 h 37"/>
                      <a:gd name="T50" fmla="*/ 0 w 84"/>
                      <a:gd name="T51" fmla="*/ 0 h 37"/>
                      <a:gd name="T52" fmla="*/ 0 w 84"/>
                      <a:gd name="T53" fmla="*/ 0 h 37"/>
                      <a:gd name="T54" fmla="*/ 0 w 84"/>
                      <a:gd name="T55" fmla="*/ 0 h 37"/>
                      <a:gd name="T56" fmla="*/ 0 w 84"/>
                      <a:gd name="T57" fmla="*/ 0 h 37"/>
                      <a:gd name="T58" fmla="*/ 0 w 84"/>
                      <a:gd name="T59" fmla="*/ 0 h 37"/>
                      <a:gd name="T60" fmla="*/ 0 w 84"/>
                      <a:gd name="T61" fmla="*/ 0 h 37"/>
                      <a:gd name="T62" fmla="*/ 0 w 84"/>
                      <a:gd name="T63" fmla="*/ 0 h 37"/>
                      <a:gd name="T64" fmla="*/ 0 w 84"/>
                      <a:gd name="T65" fmla="*/ 0 h 37"/>
                      <a:gd name="T66" fmla="*/ 0 w 84"/>
                      <a:gd name="T67" fmla="*/ 0 h 37"/>
                      <a:gd name="T68" fmla="*/ 0 w 84"/>
                      <a:gd name="T69" fmla="*/ 0 h 37"/>
                      <a:gd name="T70" fmla="*/ 0 w 84"/>
                      <a:gd name="T71" fmla="*/ 0 h 37"/>
                      <a:gd name="T72" fmla="*/ 0 w 84"/>
                      <a:gd name="T73" fmla="*/ 0 h 37"/>
                      <a:gd name="T74" fmla="*/ 0 w 84"/>
                      <a:gd name="T75" fmla="*/ 0 h 37"/>
                      <a:gd name="T76" fmla="*/ 0 w 84"/>
                      <a:gd name="T77" fmla="*/ 0 h 37"/>
                      <a:gd name="T78" fmla="*/ 0 w 84"/>
                      <a:gd name="T79" fmla="*/ 0 h 37"/>
                      <a:gd name="T80" fmla="*/ 0 w 84"/>
                      <a:gd name="T81" fmla="*/ 0 h 3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4"/>
                      <a:gd name="T124" fmla="*/ 0 h 37"/>
                      <a:gd name="T125" fmla="*/ 84 w 84"/>
                      <a:gd name="T126" fmla="*/ 37 h 3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4" h="37">
                        <a:moveTo>
                          <a:pt x="82" y="4"/>
                        </a:moveTo>
                        <a:lnTo>
                          <a:pt x="81" y="2"/>
                        </a:lnTo>
                        <a:lnTo>
                          <a:pt x="79" y="1"/>
                        </a:lnTo>
                        <a:lnTo>
                          <a:pt x="77" y="1"/>
                        </a:lnTo>
                        <a:lnTo>
                          <a:pt x="72" y="1"/>
                        </a:lnTo>
                        <a:lnTo>
                          <a:pt x="65" y="2"/>
                        </a:lnTo>
                        <a:lnTo>
                          <a:pt x="56" y="3"/>
                        </a:lnTo>
                        <a:lnTo>
                          <a:pt x="46" y="3"/>
                        </a:lnTo>
                        <a:lnTo>
                          <a:pt x="36" y="2"/>
                        </a:lnTo>
                        <a:lnTo>
                          <a:pt x="26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11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1" y="31"/>
                        </a:lnTo>
                        <a:lnTo>
                          <a:pt x="3" y="33"/>
                        </a:lnTo>
                        <a:lnTo>
                          <a:pt x="5" y="34"/>
                        </a:lnTo>
                        <a:lnTo>
                          <a:pt x="8" y="35"/>
                        </a:lnTo>
                        <a:lnTo>
                          <a:pt x="12" y="35"/>
                        </a:lnTo>
                        <a:lnTo>
                          <a:pt x="19" y="36"/>
                        </a:lnTo>
                        <a:lnTo>
                          <a:pt x="29" y="36"/>
                        </a:lnTo>
                        <a:lnTo>
                          <a:pt x="40" y="36"/>
                        </a:lnTo>
                        <a:lnTo>
                          <a:pt x="51" y="37"/>
                        </a:lnTo>
                        <a:lnTo>
                          <a:pt x="62" y="36"/>
                        </a:lnTo>
                        <a:lnTo>
                          <a:pt x="71" y="36"/>
                        </a:lnTo>
                        <a:lnTo>
                          <a:pt x="77" y="35"/>
                        </a:lnTo>
                        <a:lnTo>
                          <a:pt x="80" y="33"/>
                        </a:lnTo>
                        <a:lnTo>
                          <a:pt x="82" y="32"/>
                        </a:lnTo>
                        <a:lnTo>
                          <a:pt x="83" y="29"/>
                        </a:lnTo>
                        <a:lnTo>
                          <a:pt x="84" y="27"/>
                        </a:lnTo>
                        <a:lnTo>
                          <a:pt x="84" y="22"/>
                        </a:lnTo>
                        <a:lnTo>
                          <a:pt x="83" y="14"/>
                        </a:lnTo>
                        <a:lnTo>
                          <a:pt x="82" y="7"/>
                        </a:lnTo>
                        <a:lnTo>
                          <a:pt x="82" y="4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4" name="Freeform 53"/>
                  <p:cNvSpPr>
                    <a:spLocks/>
                  </p:cNvSpPr>
                  <p:nvPr/>
                </p:nvSpPr>
                <p:spPr bwMode="auto">
                  <a:xfrm>
                    <a:off x="471" y="1809"/>
                    <a:ext cx="14" cy="7"/>
                  </a:xfrm>
                  <a:custGeom>
                    <a:avLst/>
                    <a:gdLst>
                      <a:gd name="T0" fmla="*/ 0 w 84"/>
                      <a:gd name="T1" fmla="*/ 0 h 37"/>
                      <a:gd name="T2" fmla="*/ 0 w 84"/>
                      <a:gd name="T3" fmla="*/ 0 h 37"/>
                      <a:gd name="T4" fmla="*/ 0 w 84"/>
                      <a:gd name="T5" fmla="*/ 0 h 37"/>
                      <a:gd name="T6" fmla="*/ 0 w 84"/>
                      <a:gd name="T7" fmla="*/ 0 h 37"/>
                      <a:gd name="T8" fmla="*/ 0 w 84"/>
                      <a:gd name="T9" fmla="*/ 0 h 37"/>
                      <a:gd name="T10" fmla="*/ 0 w 84"/>
                      <a:gd name="T11" fmla="*/ 0 h 37"/>
                      <a:gd name="T12" fmla="*/ 0 w 84"/>
                      <a:gd name="T13" fmla="*/ 0 h 37"/>
                      <a:gd name="T14" fmla="*/ 0 w 84"/>
                      <a:gd name="T15" fmla="*/ 0 h 37"/>
                      <a:gd name="T16" fmla="*/ 0 w 84"/>
                      <a:gd name="T17" fmla="*/ 0 h 37"/>
                      <a:gd name="T18" fmla="*/ 0 w 84"/>
                      <a:gd name="T19" fmla="*/ 0 h 37"/>
                      <a:gd name="T20" fmla="*/ 0 w 84"/>
                      <a:gd name="T21" fmla="*/ 0 h 37"/>
                      <a:gd name="T22" fmla="*/ 0 w 84"/>
                      <a:gd name="T23" fmla="*/ 0 h 37"/>
                      <a:gd name="T24" fmla="*/ 0 w 84"/>
                      <a:gd name="T25" fmla="*/ 0 h 37"/>
                      <a:gd name="T26" fmla="*/ 0 w 84"/>
                      <a:gd name="T27" fmla="*/ 0 h 37"/>
                      <a:gd name="T28" fmla="*/ 0 w 84"/>
                      <a:gd name="T29" fmla="*/ 0 h 37"/>
                      <a:gd name="T30" fmla="*/ 0 w 84"/>
                      <a:gd name="T31" fmla="*/ 0 h 37"/>
                      <a:gd name="T32" fmla="*/ 0 w 84"/>
                      <a:gd name="T33" fmla="*/ 0 h 37"/>
                      <a:gd name="T34" fmla="*/ 0 w 84"/>
                      <a:gd name="T35" fmla="*/ 0 h 37"/>
                      <a:gd name="T36" fmla="*/ 0 w 84"/>
                      <a:gd name="T37" fmla="*/ 0 h 37"/>
                      <a:gd name="T38" fmla="*/ 0 w 84"/>
                      <a:gd name="T39" fmla="*/ 0 h 37"/>
                      <a:gd name="T40" fmla="*/ 0 w 84"/>
                      <a:gd name="T41" fmla="*/ 0 h 37"/>
                      <a:gd name="T42" fmla="*/ 0 w 84"/>
                      <a:gd name="T43" fmla="*/ 0 h 37"/>
                      <a:gd name="T44" fmla="*/ 0 w 84"/>
                      <a:gd name="T45" fmla="*/ 0 h 37"/>
                      <a:gd name="T46" fmla="*/ 0 w 84"/>
                      <a:gd name="T47" fmla="*/ 0 h 37"/>
                      <a:gd name="T48" fmla="*/ 0 w 84"/>
                      <a:gd name="T49" fmla="*/ 0 h 37"/>
                      <a:gd name="T50" fmla="*/ 0 w 84"/>
                      <a:gd name="T51" fmla="*/ 0 h 37"/>
                      <a:gd name="T52" fmla="*/ 0 w 84"/>
                      <a:gd name="T53" fmla="*/ 0 h 37"/>
                      <a:gd name="T54" fmla="*/ 0 w 84"/>
                      <a:gd name="T55" fmla="*/ 0 h 37"/>
                      <a:gd name="T56" fmla="*/ 0 w 84"/>
                      <a:gd name="T57" fmla="*/ 0 h 37"/>
                      <a:gd name="T58" fmla="*/ 0 w 84"/>
                      <a:gd name="T59" fmla="*/ 0 h 37"/>
                      <a:gd name="T60" fmla="*/ 0 w 84"/>
                      <a:gd name="T61" fmla="*/ 0 h 37"/>
                      <a:gd name="T62" fmla="*/ 0 w 84"/>
                      <a:gd name="T63" fmla="*/ 0 h 37"/>
                      <a:gd name="T64" fmla="*/ 0 w 84"/>
                      <a:gd name="T65" fmla="*/ 0 h 37"/>
                      <a:gd name="T66" fmla="*/ 0 w 84"/>
                      <a:gd name="T67" fmla="*/ 0 h 37"/>
                      <a:gd name="T68" fmla="*/ 0 w 84"/>
                      <a:gd name="T69" fmla="*/ 0 h 37"/>
                      <a:gd name="T70" fmla="*/ 0 w 84"/>
                      <a:gd name="T71" fmla="*/ 0 h 37"/>
                      <a:gd name="T72" fmla="*/ 0 w 84"/>
                      <a:gd name="T73" fmla="*/ 0 h 37"/>
                      <a:gd name="T74" fmla="*/ 0 w 84"/>
                      <a:gd name="T75" fmla="*/ 0 h 37"/>
                      <a:gd name="T76" fmla="*/ 0 w 84"/>
                      <a:gd name="T77" fmla="*/ 0 h 37"/>
                      <a:gd name="T78" fmla="*/ 0 w 84"/>
                      <a:gd name="T79" fmla="*/ 0 h 37"/>
                      <a:gd name="T80" fmla="*/ 0 w 84"/>
                      <a:gd name="T81" fmla="*/ 0 h 37"/>
                      <a:gd name="T82" fmla="*/ 0 w 84"/>
                      <a:gd name="T83" fmla="*/ 0 h 37"/>
                      <a:gd name="T84" fmla="*/ 0 w 84"/>
                      <a:gd name="T85" fmla="*/ 0 h 37"/>
                      <a:gd name="T86" fmla="*/ 0 w 84"/>
                      <a:gd name="T87" fmla="*/ 0 h 37"/>
                      <a:gd name="T88" fmla="*/ 0 w 84"/>
                      <a:gd name="T89" fmla="*/ 0 h 37"/>
                      <a:gd name="T90" fmla="*/ 0 w 84"/>
                      <a:gd name="T91" fmla="*/ 0 h 37"/>
                      <a:gd name="T92" fmla="*/ 0 w 84"/>
                      <a:gd name="T93" fmla="*/ 0 h 37"/>
                      <a:gd name="T94" fmla="*/ 0 w 84"/>
                      <a:gd name="T95" fmla="*/ 0 h 37"/>
                      <a:gd name="T96" fmla="*/ 0 w 84"/>
                      <a:gd name="T97" fmla="*/ 0 h 3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4"/>
                      <a:gd name="T148" fmla="*/ 0 h 37"/>
                      <a:gd name="T149" fmla="*/ 84 w 84"/>
                      <a:gd name="T150" fmla="*/ 37 h 3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4" h="37">
                        <a:moveTo>
                          <a:pt x="82" y="4"/>
                        </a:moveTo>
                        <a:lnTo>
                          <a:pt x="82" y="4"/>
                        </a:lnTo>
                        <a:lnTo>
                          <a:pt x="81" y="2"/>
                        </a:lnTo>
                        <a:lnTo>
                          <a:pt x="79" y="1"/>
                        </a:lnTo>
                        <a:lnTo>
                          <a:pt x="77" y="1"/>
                        </a:lnTo>
                        <a:lnTo>
                          <a:pt x="72" y="1"/>
                        </a:lnTo>
                        <a:lnTo>
                          <a:pt x="65" y="2"/>
                        </a:lnTo>
                        <a:lnTo>
                          <a:pt x="56" y="3"/>
                        </a:lnTo>
                        <a:lnTo>
                          <a:pt x="46" y="3"/>
                        </a:lnTo>
                        <a:lnTo>
                          <a:pt x="36" y="2"/>
                        </a:lnTo>
                        <a:lnTo>
                          <a:pt x="26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11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1" y="31"/>
                        </a:lnTo>
                        <a:lnTo>
                          <a:pt x="3" y="33"/>
                        </a:lnTo>
                        <a:lnTo>
                          <a:pt x="5" y="34"/>
                        </a:lnTo>
                        <a:lnTo>
                          <a:pt x="8" y="35"/>
                        </a:lnTo>
                        <a:lnTo>
                          <a:pt x="12" y="35"/>
                        </a:lnTo>
                        <a:lnTo>
                          <a:pt x="19" y="36"/>
                        </a:lnTo>
                        <a:lnTo>
                          <a:pt x="29" y="36"/>
                        </a:lnTo>
                        <a:lnTo>
                          <a:pt x="40" y="36"/>
                        </a:lnTo>
                        <a:lnTo>
                          <a:pt x="51" y="37"/>
                        </a:lnTo>
                        <a:lnTo>
                          <a:pt x="62" y="36"/>
                        </a:lnTo>
                        <a:lnTo>
                          <a:pt x="71" y="36"/>
                        </a:lnTo>
                        <a:lnTo>
                          <a:pt x="77" y="35"/>
                        </a:lnTo>
                        <a:lnTo>
                          <a:pt x="80" y="33"/>
                        </a:lnTo>
                        <a:lnTo>
                          <a:pt x="82" y="32"/>
                        </a:lnTo>
                        <a:lnTo>
                          <a:pt x="83" y="29"/>
                        </a:lnTo>
                        <a:lnTo>
                          <a:pt x="84" y="27"/>
                        </a:lnTo>
                        <a:lnTo>
                          <a:pt x="84" y="22"/>
                        </a:lnTo>
                        <a:lnTo>
                          <a:pt x="83" y="14"/>
                        </a:lnTo>
                        <a:lnTo>
                          <a:pt x="82" y="7"/>
                        </a:lnTo>
                        <a:lnTo>
                          <a:pt x="82" y="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5" name="Freeform 54"/>
                  <p:cNvSpPr>
                    <a:spLocks/>
                  </p:cNvSpPr>
                  <p:nvPr/>
                </p:nvSpPr>
                <p:spPr bwMode="auto">
                  <a:xfrm>
                    <a:off x="452" y="1809"/>
                    <a:ext cx="14" cy="7"/>
                  </a:xfrm>
                  <a:custGeom>
                    <a:avLst/>
                    <a:gdLst>
                      <a:gd name="T0" fmla="*/ 0 w 84"/>
                      <a:gd name="T1" fmla="*/ 0 h 38"/>
                      <a:gd name="T2" fmla="*/ 0 w 84"/>
                      <a:gd name="T3" fmla="*/ 0 h 38"/>
                      <a:gd name="T4" fmla="*/ 0 w 84"/>
                      <a:gd name="T5" fmla="*/ 0 h 38"/>
                      <a:gd name="T6" fmla="*/ 0 w 84"/>
                      <a:gd name="T7" fmla="*/ 0 h 38"/>
                      <a:gd name="T8" fmla="*/ 0 w 84"/>
                      <a:gd name="T9" fmla="*/ 0 h 38"/>
                      <a:gd name="T10" fmla="*/ 0 w 84"/>
                      <a:gd name="T11" fmla="*/ 0 h 38"/>
                      <a:gd name="T12" fmla="*/ 0 w 84"/>
                      <a:gd name="T13" fmla="*/ 0 h 38"/>
                      <a:gd name="T14" fmla="*/ 0 w 84"/>
                      <a:gd name="T15" fmla="*/ 0 h 38"/>
                      <a:gd name="T16" fmla="*/ 0 w 84"/>
                      <a:gd name="T17" fmla="*/ 0 h 38"/>
                      <a:gd name="T18" fmla="*/ 0 w 84"/>
                      <a:gd name="T19" fmla="*/ 0 h 38"/>
                      <a:gd name="T20" fmla="*/ 0 w 84"/>
                      <a:gd name="T21" fmla="*/ 0 h 38"/>
                      <a:gd name="T22" fmla="*/ 0 w 84"/>
                      <a:gd name="T23" fmla="*/ 0 h 38"/>
                      <a:gd name="T24" fmla="*/ 0 w 84"/>
                      <a:gd name="T25" fmla="*/ 0 h 38"/>
                      <a:gd name="T26" fmla="*/ 0 w 84"/>
                      <a:gd name="T27" fmla="*/ 0 h 38"/>
                      <a:gd name="T28" fmla="*/ 0 w 84"/>
                      <a:gd name="T29" fmla="*/ 0 h 38"/>
                      <a:gd name="T30" fmla="*/ 0 w 84"/>
                      <a:gd name="T31" fmla="*/ 0 h 38"/>
                      <a:gd name="T32" fmla="*/ 0 w 84"/>
                      <a:gd name="T33" fmla="*/ 0 h 38"/>
                      <a:gd name="T34" fmla="*/ 0 w 84"/>
                      <a:gd name="T35" fmla="*/ 0 h 38"/>
                      <a:gd name="T36" fmla="*/ 0 w 84"/>
                      <a:gd name="T37" fmla="*/ 0 h 38"/>
                      <a:gd name="T38" fmla="*/ 0 w 84"/>
                      <a:gd name="T39" fmla="*/ 0 h 38"/>
                      <a:gd name="T40" fmla="*/ 0 w 84"/>
                      <a:gd name="T41" fmla="*/ 0 h 38"/>
                      <a:gd name="T42" fmla="*/ 0 w 84"/>
                      <a:gd name="T43" fmla="*/ 0 h 38"/>
                      <a:gd name="T44" fmla="*/ 0 w 84"/>
                      <a:gd name="T45" fmla="*/ 0 h 38"/>
                      <a:gd name="T46" fmla="*/ 0 w 84"/>
                      <a:gd name="T47" fmla="*/ 0 h 38"/>
                      <a:gd name="T48" fmla="*/ 0 w 84"/>
                      <a:gd name="T49" fmla="*/ 0 h 38"/>
                      <a:gd name="T50" fmla="*/ 0 w 84"/>
                      <a:gd name="T51" fmla="*/ 0 h 38"/>
                      <a:gd name="T52" fmla="*/ 0 w 84"/>
                      <a:gd name="T53" fmla="*/ 0 h 38"/>
                      <a:gd name="T54" fmla="*/ 0 w 84"/>
                      <a:gd name="T55" fmla="*/ 0 h 38"/>
                      <a:gd name="T56" fmla="*/ 0 w 84"/>
                      <a:gd name="T57" fmla="*/ 0 h 38"/>
                      <a:gd name="T58" fmla="*/ 0 w 84"/>
                      <a:gd name="T59" fmla="*/ 0 h 38"/>
                      <a:gd name="T60" fmla="*/ 0 w 84"/>
                      <a:gd name="T61" fmla="*/ 0 h 38"/>
                      <a:gd name="T62" fmla="*/ 0 w 84"/>
                      <a:gd name="T63" fmla="*/ 0 h 38"/>
                      <a:gd name="T64" fmla="*/ 0 w 84"/>
                      <a:gd name="T65" fmla="*/ 0 h 38"/>
                      <a:gd name="T66" fmla="*/ 0 w 84"/>
                      <a:gd name="T67" fmla="*/ 0 h 38"/>
                      <a:gd name="T68" fmla="*/ 0 w 84"/>
                      <a:gd name="T69" fmla="*/ 0 h 38"/>
                      <a:gd name="T70" fmla="*/ 0 w 84"/>
                      <a:gd name="T71" fmla="*/ 0 h 38"/>
                      <a:gd name="T72" fmla="*/ 0 w 84"/>
                      <a:gd name="T73" fmla="*/ 0 h 38"/>
                      <a:gd name="T74" fmla="*/ 0 w 84"/>
                      <a:gd name="T75" fmla="*/ 0 h 38"/>
                      <a:gd name="T76" fmla="*/ 0 w 84"/>
                      <a:gd name="T77" fmla="*/ 0 h 38"/>
                      <a:gd name="T78" fmla="*/ 0 w 84"/>
                      <a:gd name="T79" fmla="*/ 0 h 38"/>
                      <a:gd name="T80" fmla="*/ 0 w 84"/>
                      <a:gd name="T81" fmla="*/ 0 h 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4"/>
                      <a:gd name="T124" fmla="*/ 0 h 38"/>
                      <a:gd name="T125" fmla="*/ 84 w 84"/>
                      <a:gd name="T126" fmla="*/ 38 h 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4" h="38">
                        <a:moveTo>
                          <a:pt x="82" y="5"/>
                        </a:moveTo>
                        <a:lnTo>
                          <a:pt x="82" y="3"/>
                        </a:lnTo>
                        <a:lnTo>
                          <a:pt x="80" y="2"/>
                        </a:lnTo>
                        <a:lnTo>
                          <a:pt x="76" y="2"/>
                        </a:lnTo>
                        <a:lnTo>
                          <a:pt x="72" y="2"/>
                        </a:lnTo>
                        <a:lnTo>
                          <a:pt x="64" y="3"/>
                        </a:lnTo>
                        <a:lnTo>
                          <a:pt x="55" y="4"/>
                        </a:lnTo>
                        <a:lnTo>
                          <a:pt x="45" y="4"/>
                        </a:lnTo>
                        <a:lnTo>
                          <a:pt x="35" y="3"/>
                        </a:lnTo>
                        <a:lnTo>
                          <a:pt x="25" y="3"/>
                        </a:lnTo>
                        <a:lnTo>
                          <a:pt x="18" y="3"/>
                        </a:lnTo>
                        <a:lnTo>
                          <a:pt x="12" y="2"/>
                        </a:lnTo>
                        <a:lnTo>
                          <a:pt x="9" y="2"/>
                        </a:lnTo>
                        <a:lnTo>
                          <a:pt x="7" y="2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1" y="4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1"/>
                        </a:lnTo>
                        <a:lnTo>
                          <a:pt x="3" y="34"/>
                        </a:lnTo>
                        <a:lnTo>
                          <a:pt x="4" y="35"/>
                        </a:lnTo>
                        <a:lnTo>
                          <a:pt x="8" y="36"/>
                        </a:lnTo>
                        <a:lnTo>
                          <a:pt x="12" y="36"/>
                        </a:lnTo>
                        <a:lnTo>
                          <a:pt x="19" y="37"/>
                        </a:lnTo>
                        <a:lnTo>
                          <a:pt x="29" y="37"/>
                        </a:lnTo>
                        <a:lnTo>
                          <a:pt x="40" y="37"/>
                        </a:lnTo>
                        <a:lnTo>
                          <a:pt x="51" y="38"/>
                        </a:lnTo>
                        <a:lnTo>
                          <a:pt x="62" y="37"/>
                        </a:lnTo>
                        <a:lnTo>
                          <a:pt x="71" y="37"/>
                        </a:lnTo>
                        <a:lnTo>
                          <a:pt x="76" y="36"/>
                        </a:lnTo>
                        <a:lnTo>
                          <a:pt x="80" y="34"/>
                        </a:lnTo>
                        <a:lnTo>
                          <a:pt x="82" y="33"/>
                        </a:lnTo>
                        <a:lnTo>
                          <a:pt x="83" y="30"/>
                        </a:lnTo>
                        <a:lnTo>
                          <a:pt x="84" y="28"/>
                        </a:lnTo>
                        <a:lnTo>
                          <a:pt x="84" y="23"/>
                        </a:lnTo>
                        <a:lnTo>
                          <a:pt x="83" y="15"/>
                        </a:lnTo>
                        <a:lnTo>
                          <a:pt x="82" y="8"/>
                        </a:lnTo>
                        <a:lnTo>
                          <a:pt x="82" y="5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6" name="Freeform 55"/>
                  <p:cNvSpPr>
                    <a:spLocks/>
                  </p:cNvSpPr>
                  <p:nvPr/>
                </p:nvSpPr>
                <p:spPr bwMode="auto">
                  <a:xfrm>
                    <a:off x="452" y="1809"/>
                    <a:ext cx="14" cy="7"/>
                  </a:xfrm>
                  <a:custGeom>
                    <a:avLst/>
                    <a:gdLst>
                      <a:gd name="T0" fmla="*/ 0 w 84"/>
                      <a:gd name="T1" fmla="*/ 0 h 38"/>
                      <a:gd name="T2" fmla="*/ 0 w 84"/>
                      <a:gd name="T3" fmla="*/ 0 h 38"/>
                      <a:gd name="T4" fmla="*/ 0 w 84"/>
                      <a:gd name="T5" fmla="*/ 0 h 38"/>
                      <a:gd name="T6" fmla="*/ 0 w 84"/>
                      <a:gd name="T7" fmla="*/ 0 h 38"/>
                      <a:gd name="T8" fmla="*/ 0 w 84"/>
                      <a:gd name="T9" fmla="*/ 0 h 38"/>
                      <a:gd name="T10" fmla="*/ 0 w 84"/>
                      <a:gd name="T11" fmla="*/ 0 h 38"/>
                      <a:gd name="T12" fmla="*/ 0 w 84"/>
                      <a:gd name="T13" fmla="*/ 0 h 38"/>
                      <a:gd name="T14" fmla="*/ 0 w 84"/>
                      <a:gd name="T15" fmla="*/ 0 h 38"/>
                      <a:gd name="T16" fmla="*/ 0 w 84"/>
                      <a:gd name="T17" fmla="*/ 0 h 38"/>
                      <a:gd name="T18" fmla="*/ 0 w 84"/>
                      <a:gd name="T19" fmla="*/ 0 h 38"/>
                      <a:gd name="T20" fmla="*/ 0 w 84"/>
                      <a:gd name="T21" fmla="*/ 0 h 38"/>
                      <a:gd name="T22" fmla="*/ 0 w 84"/>
                      <a:gd name="T23" fmla="*/ 0 h 38"/>
                      <a:gd name="T24" fmla="*/ 0 w 84"/>
                      <a:gd name="T25" fmla="*/ 0 h 38"/>
                      <a:gd name="T26" fmla="*/ 0 w 84"/>
                      <a:gd name="T27" fmla="*/ 0 h 38"/>
                      <a:gd name="T28" fmla="*/ 0 w 84"/>
                      <a:gd name="T29" fmla="*/ 0 h 38"/>
                      <a:gd name="T30" fmla="*/ 0 w 84"/>
                      <a:gd name="T31" fmla="*/ 0 h 38"/>
                      <a:gd name="T32" fmla="*/ 0 w 84"/>
                      <a:gd name="T33" fmla="*/ 0 h 38"/>
                      <a:gd name="T34" fmla="*/ 0 w 84"/>
                      <a:gd name="T35" fmla="*/ 0 h 38"/>
                      <a:gd name="T36" fmla="*/ 0 w 84"/>
                      <a:gd name="T37" fmla="*/ 0 h 38"/>
                      <a:gd name="T38" fmla="*/ 0 w 84"/>
                      <a:gd name="T39" fmla="*/ 0 h 38"/>
                      <a:gd name="T40" fmla="*/ 0 w 84"/>
                      <a:gd name="T41" fmla="*/ 0 h 38"/>
                      <a:gd name="T42" fmla="*/ 0 w 84"/>
                      <a:gd name="T43" fmla="*/ 0 h 38"/>
                      <a:gd name="T44" fmla="*/ 0 w 84"/>
                      <a:gd name="T45" fmla="*/ 0 h 38"/>
                      <a:gd name="T46" fmla="*/ 0 w 84"/>
                      <a:gd name="T47" fmla="*/ 0 h 38"/>
                      <a:gd name="T48" fmla="*/ 0 w 84"/>
                      <a:gd name="T49" fmla="*/ 0 h 38"/>
                      <a:gd name="T50" fmla="*/ 0 w 84"/>
                      <a:gd name="T51" fmla="*/ 0 h 38"/>
                      <a:gd name="T52" fmla="*/ 0 w 84"/>
                      <a:gd name="T53" fmla="*/ 0 h 38"/>
                      <a:gd name="T54" fmla="*/ 0 w 84"/>
                      <a:gd name="T55" fmla="*/ 0 h 38"/>
                      <a:gd name="T56" fmla="*/ 0 w 84"/>
                      <a:gd name="T57" fmla="*/ 0 h 38"/>
                      <a:gd name="T58" fmla="*/ 0 w 84"/>
                      <a:gd name="T59" fmla="*/ 0 h 38"/>
                      <a:gd name="T60" fmla="*/ 0 w 84"/>
                      <a:gd name="T61" fmla="*/ 0 h 38"/>
                      <a:gd name="T62" fmla="*/ 0 w 84"/>
                      <a:gd name="T63" fmla="*/ 0 h 38"/>
                      <a:gd name="T64" fmla="*/ 0 w 84"/>
                      <a:gd name="T65" fmla="*/ 0 h 38"/>
                      <a:gd name="T66" fmla="*/ 0 w 84"/>
                      <a:gd name="T67" fmla="*/ 0 h 38"/>
                      <a:gd name="T68" fmla="*/ 0 w 84"/>
                      <a:gd name="T69" fmla="*/ 0 h 38"/>
                      <a:gd name="T70" fmla="*/ 0 w 84"/>
                      <a:gd name="T71" fmla="*/ 0 h 38"/>
                      <a:gd name="T72" fmla="*/ 0 w 84"/>
                      <a:gd name="T73" fmla="*/ 0 h 38"/>
                      <a:gd name="T74" fmla="*/ 0 w 84"/>
                      <a:gd name="T75" fmla="*/ 0 h 38"/>
                      <a:gd name="T76" fmla="*/ 0 w 84"/>
                      <a:gd name="T77" fmla="*/ 0 h 38"/>
                      <a:gd name="T78" fmla="*/ 0 w 84"/>
                      <a:gd name="T79" fmla="*/ 0 h 38"/>
                      <a:gd name="T80" fmla="*/ 0 w 84"/>
                      <a:gd name="T81" fmla="*/ 0 h 38"/>
                      <a:gd name="T82" fmla="*/ 0 w 84"/>
                      <a:gd name="T83" fmla="*/ 0 h 38"/>
                      <a:gd name="T84" fmla="*/ 0 w 84"/>
                      <a:gd name="T85" fmla="*/ 0 h 38"/>
                      <a:gd name="T86" fmla="*/ 0 w 84"/>
                      <a:gd name="T87" fmla="*/ 0 h 38"/>
                      <a:gd name="T88" fmla="*/ 0 w 84"/>
                      <a:gd name="T89" fmla="*/ 0 h 38"/>
                      <a:gd name="T90" fmla="*/ 0 w 84"/>
                      <a:gd name="T91" fmla="*/ 0 h 38"/>
                      <a:gd name="T92" fmla="*/ 0 w 84"/>
                      <a:gd name="T93" fmla="*/ 0 h 38"/>
                      <a:gd name="T94" fmla="*/ 0 w 84"/>
                      <a:gd name="T95" fmla="*/ 0 h 38"/>
                      <a:gd name="T96" fmla="*/ 0 w 84"/>
                      <a:gd name="T97" fmla="*/ 0 h 3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4"/>
                      <a:gd name="T148" fmla="*/ 0 h 38"/>
                      <a:gd name="T149" fmla="*/ 84 w 84"/>
                      <a:gd name="T150" fmla="*/ 38 h 3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4" h="38">
                        <a:moveTo>
                          <a:pt x="82" y="5"/>
                        </a:moveTo>
                        <a:lnTo>
                          <a:pt x="82" y="5"/>
                        </a:lnTo>
                        <a:lnTo>
                          <a:pt x="82" y="3"/>
                        </a:lnTo>
                        <a:lnTo>
                          <a:pt x="80" y="2"/>
                        </a:lnTo>
                        <a:lnTo>
                          <a:pt x="76" y="2"/>
                        </a:lnTo>
                        <a:lnTo>
                          <a:pt x="72" y="2"/>
                        </a:lnTo>
                        <a:lnTo>
                          <a:pt x="64" y="3"/>
                        </a:lnTo>
                        <a:lnTo>
                          <a:pt x="55" y="4"/>
                        </a:lnTo>
                        <a:lnTo>
                          <a:pt x="45" y="4"/>
                        </a:lnTo>
                        <a:lnTo>
                          <a:pt x="35" y="3"/>
                        </a:lnTo>
                        <a:lnTo>
                          <a:pt x="25" y="3"/>
                        </a:lnTo>
                        <a:lnTo>
                          <a:pt x="18" y="3"/>
                        </a:lnTo>
                        <a:lnTo>
                          <a:pt x="12" y="2"/>
                        </a:lnTo>
                        <a:lnTo>
                          <a:pt x="9" y="2"/>
                        </a:lnTo>
                        <a:lnTo>
                          <a:pt x="7" y="2"/>
                        </a:lnTo>
                        <a:lnTo>
                          <a:pt x="4" y="0"/>
                        </a:lnTo>
                        <a:lnTo>
                          <a:pt x="2" y="2"/>
                        </a:lnTo>
                        <a:lnTo>
                          <a:pt x="1" y="4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1"/>
                        </a:lnTo>
                        <a:lnTo>
                          <a:pt x="3" y="34"/>
                        </a:lnTo>
                        <a:lnTo>
                          <a:pt x="4" y="35"/>
                        </a:lnTo>
                        <a:lnTo>
                          <a:pt x="8" y="36"/>
                        </a:lnTo>
                        <a:lnTo>
                          <a:pt x="12" y="36"/>
                        </a:lnTo>
                        <a:lnTo>
                          <a:pt x="19" y="37"/>
                        </a:lnTo>
                        <a:lnTo>
                          <a:pt x="29" y="37"/>
                        </a:lnTo>
                        <a:lnTo>
                          <a:pt x="40" y="37"/>
                        </a:lnTo>
                        <a:lnTo>
                          <a:pt x="51" y="38"/>
                        </a:lnTo>
                        <a:lnTo>
                          <a:pt x="62" y="37"/>
                        </a:lnTo>
                        <a:lnTo>
                          <a:pt x="71" y="37"/>
                        </a:lnTo>
                        <a:lnTo>
                          <a:pt x="76" y="36"/>
                        </a:lnTo>
                        <a:lnTo>
                          <a:pt x="80" y="34"/>
                        </a:lnTo>
                        <a:lnTo>
                          <a:pt x="82" y="33"/>
                        </a:lnTo>
                        <a:lnTo>
                          <a:pt x="83" y="30"/>
                        </a:lnTo>
                        <a:lnTo>
                          <a:pt x="84" y="28"/>
                        </a:lnTo>
                        <a:lnTo>
                          <a:pt x="84" y="23"/>
                        </a:lnTo>
                        <a:lnTo>
                          <a:pt x="83" y="15"/>
                        </a:lnTo>
                        <a:lnTo>
                          <a:pt x="82" y="8"/>
                        </a:lnTo>
                        <a:lnTo>
                          <a:pt x="82" y="5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7" name="Freeform 56"/>
                  <p:cNvSpPr>
                    <a:spLocks/>
                  </p:cNvSpPr>
                  <p:nvPr/>
                </p:nvSpPr>
                <p:spPr bwMode="auto">
                  <a:xfrm>
                    <a:off x="433" y="1809"/>
                    <a:ext cx="14" cy="6"/>
                  </a:xfrm>
                  <a:custGeom>
                    <a:avLst/>
                    <a:gdLst>
                      <a:gd name="T0" fmla="*/ 0 w 84"/>
                      <a:gd name="T1" fmla="*/ 0 h 37"/>
                      <a:gd name="T2" fmla="*/ 0 w 84"/>
                      <a:gd name="T3" fmla="*/ 0 h 37"/>
                      <a:gd name="T4" fmla="*/ 0 w 84"/>
                      <a:gd name="T5" fmla="*/ 0 h 37"/>
                      <a:gd name="T6" fmla="*/ 0 w 84"/>
                      <a:gd name="T7" fmla="*/ 0 h 37"/>
                      <a:gd name="T8" fmla="*/ 0 w 84"/>
                      <a:gd name="T9" fmla="*/ 0 h 37"/>
                      <a:gd name="T10" fmla="*/ 0 w 84"/>
                      <a:gd name="T11" fmla="*/ 0 h 37"/>
                      <a:gd name="T12" fmla="*/ 0 w 84"/>
                      <a:gd name="T13" fmla="*/ 0 h 37"/>
                      <a:gd name="T14" fmla="*/ 0 w 84"/>
                      <a:gd name="T15" fmla="*/ 0 h 37"/>
                      <a:gd name="T16" fmla="*/ 0 w 84"/>
                      <a:gd name="T17" fmla="*/ 0 h 37"/>
                      <a:gd name="T18" fmla="*/ 0 w 84"/>
                      <a:gd name="T19" fmla="*/ 0 h 37"/>
                      <a:gd name="T20" fmla="*/ 0 w 84"/>
                      <a:gd name="T21" fmla="*/ 0 h 37"/>
                      <a:gd name="T22" fmla="*/ 0 w 84"/>
                      <a:gd name="T23" fmla="*/ 0 h 37"/>
                      <a:gd name="T24" fmla="*/ 0 w 84"/>
                      <a:gd name="T25" fmla="*/ 0 h 37"/>
                      <a:gd name="T26" fmla="*/ 0 w 84"/>
                      <a:gd name="T27" fmla="*/ 0 h 37"/>
                      <a:gd name="T28" fmla="*/ 0 w 84"/>
                      <a:gd name="T29" fmla="*/ 0 h 37"/>
                      <a:gd name="T30" fmla="*/ 0 w 84"/>
                      <a:gd name="T31" fmla="*/ 0 h 37"/>
                      <a:gd name="T32" fmla="*/ 0 w 84"/>
                      <a:gd name="T33" fmla="*/ 0 h 37"/>
                      <a:gd name="T34" fmla="*/ 0 w 84"/>
                      <a:gd name="T35" fmla="*/ 0 h 37"/>
                      <a:gd name="T36" fmla="*/ 0 w 84"/>
                      <a:gd name="T37" fmla="*/ 0 h 37"/>
                      <a:gd name="T38" fmla="*/ 0 w 84"/>
                      <a:gd name="T39" fmla="*/ 0 h 37"/>
                      <a:gd name="T40" fmla="*/ 0 w 84"/>
                      <a:gd name="T41" fmla="*/ 0 h 37"/>
                      <a:gd name="T42" fmla="*/ 0 w 84"/>
                      <a:gd name="T43" fmla="*/ 0 h 37"/>
                      <a:gd name="T44" fmla="*/ 0 w 84"/>
                      <a:gd name="T45" fmla="*/ 0 h 37"/>
                      <a:gd name="T46" fmla="*/ 0 w 84"/>
                      <a:gd name="T47" fmla="*/ 0 h 37"/>
                      <a:gd name="T48" fmla="*/ 0 w 84"/>
                      <a:gd name="T49" fmla="*/ 0 h 37"/>
                      <a:gd name="T50" fmla="*/ 0 w 84"/>
                      <a:gd name="T51" fmla="*/ 0 h 37"/>
                      <a:gd name="T52" fmla="*/ 0 w 84"/>
                      <a:gd name="T53" fmla="*/ 0 h 37"/>
                      <a:gd name="T54" fmla="*/ 0 w 84"/>
                      <a:gd name="T55" fmla="*/ 0 h 37"/>
                      <a:gd name="T56" fmla="*/ 0 w 84"/>
                      <a:gd name="T57" fmla="*/ 0 h 37"/>
                      <a:gd name="T58" fmla="*/ 0 w 84"/>
                      <a:gd name="T59" fmla="*/ 0 h 37"/>
                      <a:gd name="T60" fmla="*/ 0 w 84"/>
                      <a:gd name="T61" fmla="*/ 0 h 37"/>
                      <a:gd name="T62" fmla="*/ 0 w 84"/>
                      <a:gd name="T63" fmla="*/ 0 h 37"/>
                      <a:gd name="T64" fmla="*/ 0 w 84"/>
                      <a:gd name="T65" fmla="*/ 0 h 37"/>
                      <a:gd name="T66" fmla="*/ 0 w 84"/>
                      <a:gd name="T67" fmla="*/ 0 h 37"/>
                      <a:gd name="T68" fmla="*/ 0 w 84"/>
                      <a:gd name="T69" fmla="*/ 0 h 37"/>
                      <a:gd name="T70" fmla="*/ 0 w 84"/>
                      <a:gd name="T71" fmla="*/ 0 h 37"/>
                      <a:gd name="T72" fmla="*/ 0 w 84"/>
                      <a:gd name="T73" fmla="*/ 0 h 37"/>
                      <a:gd name="T74" fmla="*/ 0 w 84"/>
                      <a:gd name="T75" fmla="*/ 0 h 37"/>
                      <a:gd name="T76" fmla="*/ 0 w 84"/>
                      <a:gd name="T77" fmla="*/ 0 h 37"/>
                      <a:gd name="T78" fmla="*/ 0 w 84"/>
                      <a:gd name="T79" fmla="*/ 0 h 37"/>
                      <a:gd name="T80" fmla="*/ 0 w 84"/>
                      <a:gd name="T81" fmla="*/ 0 h 3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4"/>
                      <a:gd name="T124" fmla="*/ 0 h 37"/>
                      <a:gd name="T125" fmla="*/ 84 w 84"/>
                      <a:gd name="T126" fmla="*/ 37 h 3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4" h="37">
                        <a:moveTo>
                          <a:pt x="82" y="5"/>
                        </a:moveTo>
                        <a:lnTo>
                          <a:pt x="82" y="3"/>
                        </a:lnTo>
                        <a:lnTo>
                          <a:pt x="80" y="0"/>
                        </a:lnTo>
                        <a:lnTo>
                          <a:pt x="77" y="0"/>
                        </a:lnTo>
                        <a:lnTo>
                          <a:pt x="72" y="2"/>
                        </a:lnTo>
                        <a:lnTo>
                          <a:pt x="65" y="3"/>
                        </a:lnTo>
                        <a:lnTo>
                          <a:pt x="56" y="4"/>
                        </a:lnTo>
                        <a:lnTo>
                          <a:pt x="46" y="4"/>
                        </a:lnTo>
                        <a:lnTo>
                          <a:pt x="36" y="3"/>
                        </a:lnTo>
                        <a:lnTo>
                          <a:pt x="26" y="3"/>
                        </a:lnTo>
                        <a:lnTo>
                          <a:pt x="18" y="3"/>
                        </a:lnTo>
                        <a:lnTo>
                          <a:pt x="12" y="2"/>
                        </a:lnTo>
                        <a:lnTo>
                          <a:pt x="9" y="2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lnTo>
                          <a:pt x="1" y="4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0"/>
                        </a:lnTo>
                        <a:lnTo>
                          <a:pt x="4" y="33"/>
                        </a:lnTo>
                        <a:lnTo>
                          <a:pt x="5" y="34"/>
                        </a:lnTo>
                        <a:lnTo>
                          <a:pt x="8" y="35"/>
                        </a:lnTo>
                        <a:lnTo>
                          <a:pt x="12" y="35"/>
                        </a:lnTo>
                        <a:lnTo>
                          <a:pt x="19" y="36"/>
                        </a:lnTo>
                        <a:lnTo>
                          <a:pt x="29" y="36"/>
                        </a:lnTo>
                        <a:lnTo>
                          <a:pt x="40" y="37"/>
                        </a:lnTo>
                        <a:lnTo>
                          <a:pt x="51" y="37"/>
                        </a:lnTo>
                        <a:lnTo>
                          <a:pt x="62" y="37"/>
                        </a:lnTo>
                        <a:lnTo>
                          <a:pt x="71" y="36"/>
                        </a:lnTo>
                        <a:lnTo>
                          <a:pt x="77" y="35"/>
                        </a:lnTo>
                        <a:lnTo>
                          <a:pt x="80" y="34"/>
                        </a:lnTo>
                        <a:lnTo>
                          <a:pt x="82" y="33"/>
                        </a:lnTo>
                        <a:lnTo>
                          <a:pt x="83" y="30"/>
                        </a:lnTo>
                        <a:lnTo>
                          <a:pt x="84" y="27"/>
                        </a:lnTo>
                        <a:lnTo>
                          <a:pt x="84" y="23"/>
                        </a:lnTo>
                        <a:lnTo>
                          <a:pt x="83" y="15"/>
                        </a:lnTo>
                        <a:lnTo>
                          <a:pt x="82" y="8"/>
                        </a:lnTo>
                        <a:lnTo>
                          <a:pt x="82" y="5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8" name="Freeform 57"/>
                  <p:cNvSpPr>
                    <a:spLocks/>
                  </p:cNvSpPr>
                  <p:nvPr/>
                </p:nvSpPr>
                <p:spPr bwMode="auto">
                  <a:xfrm>
                    <a:off x="433" y="1809"/>
                    <a:ext cx="14" cy="6"/>
                  </a:xfrm>
                  <a:custGeom>
                    <a:avLst/>
                    <a:gdLst>
                      <a:gd name="T0" fmla="*/ 0 w 84"/>
                      <a:gd name="T1" fmla="*/ 0 h 37"/>
                      <a:gd name="T2" fmla="*/ 0 w 84"/>
                      <a:gd name="T3" fmla="*/ 0 h 37"/>
                      <a:gd name="T4" fmla="*/ 0 w 84"/>
                      <a:gd name="T5" fmla="*/ 0 h 37"/>
                      <a:gd name="T6" fmla="*/ 0 w 84"/>
                      <a:gd name="T7" fmla="*/ 0 h 37"/>
                      <a:gd name="T8" fmla="*/ 0 w 84"/>
                      <a:gd name="T9" fmla="*/ 0 h 37"/>
                      <a:gd name="T10" fmla="*/ 0 w 84"/>
                      <a:gd name="T11" fmla="*/ 0 h 37"/>
                      <a:gd name="T12" fmla="*/ 0 w 84"/>
                      <a:gd name="T13" fmla="*/ 0 h 37"/>
                      <a:gd name="T14" fmla="*/ 0 w 84"/>
                      <a:gd name="T15" fmla="*/ 0 h 37"/>
                      <a:gd name="T16" fmla="*/ 0 w 84"/>
                      <a:gd name="T17" fmla="*/ 0 h 37"/>
                      <a:gd name="T18" fmla="*/ 0 w 84"/>
                      <a:gd name="T19" fmla="*/ 0 h 37"/>
                      <a:gd name="T20" fmla="*/ 0 w 84"/>
                      <a:gd name="T21" fmla="*/ 0 h 37"/>
                      <a:gd name="T22" fmla="*/ 0 w 84"/>
                      <a:gd name="T23" fmla="*/ 0 h 37"/>
                      <a:gd name="T24" fmla="*/ 0 w 84"/>
                      <a:gd name="T25" fmla="*/ 0 h 37"/>
                      <a:gd name="T26" fmla="*/ 0 w 84"/>
                      <a:gd name="T27" fmla="*/ 0 h 37"/>
                      <a:gd name="T28" fmla="*/ 0 w 84"/>
                      <a:gd name="T29" fmla="*/ 0 h 37"/>
                      <a:gd name="T30" fmla="*/ 0 w 84"/>
                      <a:gd name="T31" fmla="*/ 0 h 37"/>
                      <a:gd name="T32" fmla="*/ 0 w 84"/>
                      <a:gd name="T33" fmla="*/ 0 h 37"/>
                      <a:gd name="T34" fmla="*/ 0 w 84"/>
                      <a:gd name="T35" fmla="*/ 0 h 37"/>
                      <a:gd name="T36" fmla="*/ 0 w 84"/>
                      <a:gd name="T37" fmla="*/ 0 h 37"/>
                      <a:gd name="T38" fmla="*/ 0 w 84"/>
                      <a:gd name="T39" fmla="*/ 0 h 37"/>
                      <a:gd name="T40" fmla="*/ 0 w 84"/>
                      <a:gd name="T41" fmla="*/ 0 h 37"/>
                      <a:gd name="T42" fmla="*/ 0 w 84"/>
                      <a:gd name="T43" fmla="*/ 0 h 37"/>
                      <a:gd name="T44" fmla="*/ 0 w 84"/>
                      <a:gd name="T45" fmla="*/ 0 h 37"/>
                      <a:gd name="T46" fmla="*/ 0 w 84"/>
                      <a:gd name="T47" fmla="*/ 0 h 37"/>
                      <a:gd name="T48" fmla="*/ 0 w 84"/>
                      <a:gd name="T49" fmla="*/ 0 h 37"/>
                      <a:gd name="T50" fmla="*/ 0 w 84"/>
                      <a:gd name="T51" fmla="*/ 0 h 37"/>
                      <a:gd name="T52" fmla="*/ 0 w 84"/>
                      <a:gd name="T53" fmla="*/ 0 h 37"/>
                      <a:gd name="T54" fmla="*/ 0 w 84"/>
                      <a:gd name="T55" fmla="*/ 0 h 37"/>
                      <a:gd name="T56" fmla="*/ 0 w 84"/>
                      <a:gd name="T57" fmla="*/ 0 h 37"/>
                      <a:gd name="T58" fmla="*/ 0 w 84"/>
                      <a:gd name="T59" fmla="*/ 0 h 37"/>
                      <a:gd name="T60" fmla="*/ 0 w 84"/>
                      <a:gd name="T61" fmla="*/ 0 h 37"/>
                      <a:gd name="T62" fmla="*/ 0 w 84"/>
                      <a:gd name="T63" fmla="*/ 0 h 37"/>
                      <a:gd name="T64" fmla="*/ 0 w 84"/>
                      <a:gd name="T65" fmla="*/ 0 h 37"/>
                      <a:gd name="T66" fmla="*/ 0 w 84"/>
                      <a:gd name="T67" fmla="*/ 0 h 37"/>
                      <a:gd name="T68" fmla="*/ 0 w 84"/>
                      <a:gd name="T69" fmla="*/ 0 h 37"/>
                      <a:gd name="T70" fmla="*/ 0 w 84"/>
                      <a:gd name="T71" fmla="*/ 0 h 37"/>
                      <a:gd name="T72" fmla="*/ 0 w 84"/>
                      <a:gd name="T73" fmla="*/ 0 h 37"/>
                      <a:gd name="T74" fmla="*/ 0 w 84"/>
                      <a:gd name="T75" fmla="*/ 0 h 37"/>
                      <a:gd name="T76" fmla="*/ 0 w 84"/>
                      <a:gd name="T77" fmla="*/ 0 h 37"/>
                      <a:gd name="T78" fmla="*/ 0 w 84"/>
                      <a:gd name="T79" fmla="*/ 0 h 37"/>
                      <a:gd name="T80" fmla="*/ 0 w 84"/>
                      <a:gd name="T81" fmla="*/ 0 h 37"/>
                      <a:gd name="T82" fmla="*/ 0 w 84"/>
                      <a:gd name="T83" fmla="*/ 0 h 37"/>
                      <a:gd name="T84" fmla="*/ 0 w 84"/>
                      <a:gd name="T85" fmla="*/ 0 h 37"/>
                      <a:gd name="T86" fmla="*/ 0 w 84"/>
                      <a:gd name="T87" fmla="*/ 0 h 37"/>
                      <a:gd name="T88" fmla="*/ 0 w 84"/>
                      <a:gd name="T89" fmla="*/ 0 h 37"/>
                      <a:gd name="T90" fmla="*/ 0 w 84"/>
                      <a:gd name="T91" fmla="*/ 0 h 37"/>
                      <a:gd name="T92" fmla="*/ 0 w 84"/>
                      <a:gd name="T93" fmla="*/ 0 h 37"/>
                      <a:gd name="T94" fmla="*/ 0 w 84"/>
                      <a:gd name="T95" fmla="*/ 0 h 37"/>
                      <a:gd name="T96" fmla="*/ 0 w 84"/>
                      <a:gd name="T97" fmla="*/ 0 h 3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4"/>
                      <a:gd name="T148" fmla="*/ 0 h 37"/>
                      <a:gd name="T149" fmla="*/ 84 w 84"/>
                      <a:gd name="T150" fmla="*/ 37 h 3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4" h="37">
                        <a:moveTo>
                          <a:pt x="82" y="5"/>
                        </a:moveTo>
                        <a:lnTo>
                          <a:pt x="82" y="5"/>
                        </a:lnTo>
                        <a:lnTo>
                          <a:pt x="82" y="3"/>
                        </a:lnTo>
                        <a:lnTo>
                          <a:pt x="80" y="0"/>
                        </a:lnTo>
                        <a:lnTo>
                          <a:pt x="77" y="0"/>
                        </a:lnTo>
                        <a:lnTo>
                          <a:pt x="72" y="2"/>
                        </a:lnTo>
                        <a:lnTo>
                          <a:pt x="65" y="3"/>
                        </a:lnTo>
                        <a:lnTo>
                          <a:pt x="56" y="4"/>
                        </a:lnTo>
                        <a:lnTo>
                          <a:pt x="46" y="4"/>
                        </a:lnTo>
                        <a:lnTo>
                          <a:pt x="36" y="3"/>
                        </a:lnTo>
                        <a:lnTo>
                          <a:pt x="26" y="3"/>
                        </a:lnTo>
                        <a:lnTo>
                          <a:pt x="18" y="3"/>
                        </a:lnTo>
                        <a:lnTo>
                          <a:pt x="12" y="2"/>
                        </a:lnTo>
                        <a:lnTo>
                          <a:pt x="9" y="2"/>
                        </a:lnTo>
                        <a:lnTo>
                          <a:pt x="7" y="2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lnTo>
                          <a:pt x="1" y="4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0"/>
                        </a:lnTo>
                        <a:lnTo>
                          <a:pt x="4" y="33"/>
                        </a:lnTo>
                        <a:lnTo>
                          <a:pt x="5" y="34"/>
                        </a:lnTo>
                        <a:lnTo>
                          <a:pt x="8" y="35"/>
                        </a:lnTo>
                        <a:lnTo>
                          <a:pt x="12" y="35"/>
                        </a:lnTo>
                        <a:lnTo>
                          <a:pt x="19" y="36"/>
                        </a:lnTo>
                        <a:lnTo>
                          <a:pt x="29" y="36"/>
                        </a:lnTo>
                        <a:lnTo>
                          <a:pt x="40" y="37"/>
                        </a:lnTo>
                        <a:lnTo>
                          <a:pt x="51" y="37"/>
                        </a:lnTo>
                        <a:lnTo>
                          <a:pt x="62" y="37"/>
                        </a:lnTo>
                        <a:lnTo>
                          <a:pt x="71" y="36"/>
                        </a:lnTo>
                        <a:lnTo>
                          <a:pt x="77" y="35"/>
                        </a:lnTo>
                        <a:lnTo>
                          <a:pt x="80" y="34"/>
                        </a:lnTo>
                        <a:lnTo>
                          <a:pt x="82" y="33"/>
                        </a:lnTo>
                        <a:lnTo>
                          <a:pt x="83" y="30"/>
                        </a:lnTo>
                        <a:lnTo>
                          <a:pt x="84" y="27"/>
                        </a:lnTo>
                        <a:lnTo>
                          <a:pt x="84" y="23"/>
                        </a:lnTo>
                        <a:lnTo>
                          <a:pt x="83" y="15"/>
                        </a:lnTo>
                        <a:lnTo>
                          <a:pt x="82" y="8"/>
                        </a:lnTo>
                        <a:lnTo>
                          <a:pt x="82" y="5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9" name="Freeform 58"/>
                  <p:cNvSpPr>
                    <a:spLocks/>
                  </p:cNvSpPr>
                  <p:nvPr/>
                </p:nvSpPr>
                <p:spPr bwMode="auto">
                  <a:xfrm>
                    <a:off x="415" y="1809"/>
                    <a:ext cx="14" cy="6"/>
                  </a:xfrm>
                  <a:custGeom>
                    <a:avLst/>
                    <a:gdLst>
                      <a:gd name="T0" fmla="*/ 0 w 84"/>
                      <a:gd name="T1" fmla="*/ 0 h 38"/>
                      <a:gd name="T2" fmla="*/ 0 w 84"/>
                      <a:gd name="T3" fmla="*/ 0 h 38"/>
                      <a:gd name="T4" fmla="*/ 0 w 84"/>
                      <a:gd name="T5" fmla="*/ 0 h 38"/>
                      <a:gd name="T6" fmla="*/ 0 w 84"/>
                      <a:gd name="T7" fmla="*/ 0 h 38"/>
                      <a:gd name="T8" fmla="*/ 0 w 84"/>
                      <a:gd name="T9" fmla="*/ 0 h 38"/>
                      <a:gd name="T10" fmla="*/ 0 w 84"/>
                      <a:gd name="T11" fmla="*/ 0 h 38"/>
                      <a:gd name="T12" fmla="*/ 0 w 84"/>
                      <a:gd name="T13" fmla="*/ 0 h 38"/>
                      <a:gd name="T14" fmla="*/ 0 w 84"/>
                      <a:gd name="T15" fmla="*/ 0 h 38"/>
                      <a:gd name="T16" fmla="*/ 0 w 84"/>
                      <a:gd name="T17" fmla="*/ 0 h 38"/>
                      <a:gd name="T18" fmla="*/ 0 w 84"/>
                      <a:gd name="T19" fmla="*/ 0 h 38"/>
                      <a:gd name="T20" fmla="*/ 0 w 84"/>
                      <a:gd name="T21" fmla="*/ 0 h 38"/>
                      <a:gd name="T22" fmla="*/ 0 w 84"/>
                      <a:gd name="T23" fmla="*/ 0 h 38"/>
                      <a:gd name="T24" fmla="*/ 0 w 84"/>
                      <a:gd name="T25" fmla="*/ 0 h 38"/>
                      <a:gd name="T26" fmla="*/ 0 w 84"/>
                      <a:gd name="T27" fmla="*/ 0 h 38"/>
                      <a:gd name="T28" fmla="*/ 0 w 84"/>
                      <a:gd name="T29" fmla="*/ 0 h 38"/>
                      <a:gd name="T30" fmla="*/ 0 w 84"/>
                      <a:gd name="T31" fmla="*/ 0 h 38"/>
                      <a:gd name="T32" fmla="*/ 0 w 84"/>
                      <a:gd name="T33" fmla="*/ 0 h 38"/>
                      <a:gd name="T34" fmla="*/ 0 w 84"/>
                      <a:gd name="T35" fmla="*/ 0 h 38"/>
                      <a:gd name="T36" fmla="*/ 0 w 84"/>
                      <a:gd name="T37" fmla="*/ 0 h 38"/>
                      <a:gd name="T38" fmla="*/ 0 w 84"/>
                      <a:gd name="T39" fmla="*/ 0 h 38"/>
                      <a:gd name="T40" fmla="*/ 0 w 84"/>
                      <a:gd name="T41" fmla="*/ 0 h 38"/>
                      <a:gd name="T42" fmla="*/ 0 w 84"/>
                      <a:gd name="T43" fmla="*/ 0 h 38"/>
                      <a:gd name="T44" fmla="*/ 0 w 84"/>
                      <a:gd name="T45" fmla="*/ 0 h 38"/>
                      <a:gd name="T46" fmla="*/ 0 w 84"/>
                      <a:gd name="T47" fmla="*/ 0 h 38"/>
                      <a:gd name="T48" fmla="*/ 0 w 84"/>
                      <a:gd name="T49" fmla="*/ 0 h 38"/>
                      <a:gd name="T50" fmla="*/ 0 w 84"/>
                      <a:gd name="T51" fmla="*/ 0 h 38"/>
                      <a:gd name="T52" fmla="*/ 0 w 84"/>
                      <a:gd name="T53" fmla="*/ 0 h 38"/>
                      <a:gd name="T54" fmla="*/ 0 w 84"/>
                      <a:gd name="T55" fmla="*/ 0 h 38"/>
                      <a:gd name="T56" fmla="*/ 0 w 84"/>
                      <a:gd name="T57" fmla="*/ 0 h 38"/>
                      <a:gd name="T58" fmla="*/ 0 w 84"/>
                      <a:gd name="T59" fmla="*/ 0 h 38"/>
                      <a:gd name="T60" fmla="*/ 0 w 84"/>
                      <a:gd name="T61" fmla="*/ 0 h 38"/>
                      <a:gd name="T62" fmla="*/ 0 w 84"/>
                      <a:gd name="T63" fmla="*/ 0 h 38"/>
                      <a:gd name="T64" fmla="*/ 0 w 84"/>
                      <a:gd name="T65" fmla="*/ 0 h 38"/>
                      <a:gd name="T66" fmla="*/ 0 w 84"/>
                      <a:gd name="T67" fmla="*/ 0 h 38"/>
                      <a:gd name="T68" fmla="*/ 0 w 84"/>
                      <a:gd name="T69" fmla="*/ 0 h 38"/>
                      <a:gd name="T70" fmla="*/ 0 w 84"/>
                      <a:gd name="T71" fmla="*/ 0 h 38"/>
                      <a:gd name="T72" fmla="*/ 0 w 84"/>
                      <a:gd name="T73" fmla="*/ 0 h 38"/>
                      <a:gd name="T74" fmla="*/ 0 w 84"/>
                      <a:gd name="T75" fmla="*/ 0 h 38"/>
                      <a:gd name="T76" fmla="*/ 0 w 84"/>
                      <a:gd name="T77" fmla="*/ 0 h 38"/>
                      <a:gd name="T78" fmla="*/ 0 w 84"/>
                      <a:gd name="T79" fmla="*/ 0 h 38"/>
                      <a:gd name="T80" fmla="*/ 0 w 84"/>
                      <a:gd name="T81" fmla="*/ 0 h 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4"/>
                      <a:gd name="T124" fmla="*/ 0 h 38"/>
                      <a:gd name="T125" fmla="*/ 84 w 84"/>
                      <a:gd name="T126" fmla="*/ 38 h 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4" h="38">
                        <a:moveTo>
                          <a:pt x="82" y="5"/>
                        </a:moveTo>
                        <a:lnTo>
                          <a:pt x="82" y="2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5" y="3"/>
                        </a:lnTo>
                        <a:lnTo>
                          <a:pt x="45" y="3"/>
                        </a:lnTo>
                        <a:lnTo>
                          <a:pt x="35" y="2"/>
                        </a:lnTo>
                        <a:lnTo>
                          <a:pt x="25" y="2"/>
                        </a:lnTo>
                        <a:lnTo>
                          <a:pt x="17" y="2"/>
                        </a:lnTo>
                        <a:lnTo>
                          <a:pt x="12" y="1"/>
                        </a:lnTo>
                        <a:lnTo>
                          <a:pt x="10" y="1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2" y="1"/>
                        </a:lnTo>
                        <a:lnTo>
                          <a:pt x="1" y="3"/>
                        </a:lnTo>
                        <a:lnTo>
                          <a:pt x="0" y="11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1"/>
                        </a:lnTo>
                        <a:lnTo>
                          <a:pt x="3" y="33"/>
                        </a:lnTo>
                        <a:lnTo>
                          <a:pt x="4" y="34"/>
                        </a:lnTo>
                        <a:lnTo>
                          <a:pt x="7" y="36"/>
                        </a:lnTo>
                        <a:lnTo>
                          <a:pt x="12" y="36"/>
                        </a:lnTo>
                        <a:lnTo>
                          <a:pt x="18" y="37"/>
                        </a:lnTo>
                        <a:lnTo>
                          <a:pt x="28" y="37"/>
                        </a:lnTo>
                        <a:lnTo>
                          <a:pt x="40" y="37"/>
                        </a:lnTo>
                        <a:lnTo>
                          <a:pt x="51" y="38"/>
                        </a:lnTo>
                        <a:lnTo>
                          <a:pt x="62" y="37"/>
                        </a:lnTo>
                        <a:lnTo>
                          <a:pt x="71" y="37"/>
                        </a:lnTo>
                        <a:lnTo>
                          <a:pt x="76" y="36"/>
                        </a:lnTo>
                        <a:lnTo>
                          <a:pt x="79" y="33"/>
                        </a:lnTo>
                        <a:lnTo>
                          <a:pt x="82" y="32"/>
                        </a:lnTo>
                        <a:lnTo>
                          <a:pt x="84" y="30"/>
                        </a:lnTo>
                        <a:lnTo>
                          <a:pt x="84" y="28"/>
                        </a:lnTo>
                        <a:lnTo>
                          <a:pt x="84" y="22"/>
                        </a:lnTo>
                        <a:lnTo>
                          <a:pt x="83" y="15"/>
                        </a:lnTo>
                        <a:lnTo>
                          <a:pt x="82" y="8"/>
                        </a:lnTo>
                        <a:lnTo>
                          <a:pt x="82" y="5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0" name="Freeform 59"/>
                  <p:cNvSpPr>
                    <a:spLocks/>
                  </p:cNvSpPr>
                  <p:nvPr/>
                </p:nvSpPr>
                <p:spPr bwMode="auto">
                  <a:xfrm>
                    <a:off x="415" y="1809"/>
                    <a:ext cx="14" cy="6"/>
                  </a:xfrm>
                  <a:custGeom>
                    <a:avLst/>
                    <a:gdLst>
                      <a:gd name="T0" fmla="*/ 0 w 84"/>
                      <a:gd name="T1" fmla="*/ 0 h 38"/>
                      <a:gd name="T2" fmla="*/ 0 w 84"/>
                      <a:gd name="T3" fmla="*/ 0 h 38"/>
                      <a:gd name="T4" fmla="*/ 0 w 84"/>
                      <a:gd name="T5" fmla="*/ 0 h 38"/>
                      <a:gd name="T6" fmla="*/ 0 w 84"/>
                      <a:gd name="T7" fmla="*/ 0 h 38"/>
                      <a:gd name="T8" fmla="*/ 0 w 84"/>
                      <a:gd name="T9" fmla="*/ 0 h 38"/>
                      <a:gd name="T10" fmla="*/ 0 w 84"/>
                      <a:gd name="T11" fmla="*/ 0 h 38"/>
                      <a:gd name="T12" fmla="*/ 0 w 84"/>
                      <a:gd name="T13" fmla="*/ 0 h 38"/>
                      <a:gd name="T14" fmla="*/ 0 w 84"/>
                      <a:gd name="T15" fmla="*/ 0 h 38"/>
                      <a:gd name="T16" fmla="*/ 0 w 84"/>
                      <a:gd name="T17" fmla="*/ 0 h 38"/>
                      <a:gd name="T18" fmla="*/ 0 w 84"/>
                      <a:gd name="T19" fmla="*/ 0 h 38"/>
                      <a:gd name="T20" fmla="*/ 0 w 84"/>
                      <a:gd name="T21" fmla="*/ 0 h 38"/>
                      <a:gd name="T22" fmla="*/ 0 w 84"/>
                      <a:gd name="T23" fmla="*/ 0 h 38"/>
                      <a:gd name="T24" fmla="*/ 0 w 84"/>
                      <a:gd name="T25" fmla="*/ 0 h 38"/>
                      <a:gd name="T26" fmla="*/ 0 w 84"/>
                      <a:gd name="T27" fmla="*/ 0 h 38"/>
                      <a:gd name="T28" fmla="*/ 0 w 84"/>
                      <a:gd name="T29" fmla="*/ 0 h 38"/>
                      <a:gd name="T30" fmla="*/ 0 w 84"/>
                      <a:gd name="T31" fmla="*/ 0 h 38"/>
                      <a:gd name="T32" fmla="*/ 0 w 84"/>
                      <a:gd name="T33" fmla="*/ 0 h 38"/>
                      <a:gd name="T34" fmla="*/ 0 w 84"/>
                      <a:gd name="T35" fmla="*/ 0 h 38"/>
                      <a:gd name="T36" fmla="*/ 0 w 84"/>
                      <a:gd name="T37" fmla="*/ 0 h 38"/>
                      <a:gd name="T38" fmla="*/ 0 w 84"/>
                      <a:gd name="T39" fmla="*/ 0 h 38"/>
                      <a:gd name="T40" fmla="*/ 0 w 84"/>
                      <a:gd name="T41" fmla="*/ 0 h 38"/>
                      <a:gd name="T42" fmla="*/ 0 w 84"/>
                      <a:gd name="T43" fmla="*/ 0 h 38"/>
                      <a:gd name="T44" fmla="*/ 0 w 84"/>
                      <a:gd name="T45" fmla="*/ 0 h 38"/>
                      <a:gd name="T46" fmla="*/ 0 w 84"/>
                      <a:gd name="T47" fmla="*/ 0 h 38"/>
                      <a:gd name="T48" fmla="*/ 0 w 84"/>
                      <a:gd name="T49" fmla="*/ 0 h 38"/>
                      <a:gd name="T50" fmla="*/ 0 w 84"/>
                      <a:gd name="T51" fmla="*/ 0 h 38"/>
                      <a:gd name="T52" fmla="*/ 0 w 84"/>
                      <a:gd name="T53" fmla="*/ 0 h 38"/>
                      <a:gd name="T54" fmla="*/ 0 w 84"/>
                      <a:gd name="T55" fmla="*/ 0 h 38"/>
                      <a:gd name="T56" fmla="*/ 0 w 84"/>
                      <a:gd name="T57" fmla="*/ 0 h 38"/>
                      <a:gd name="T58" fmla="*/ 0 w 84"/>
                      <a:gd name="T59" fmla="*/ 0 h 38"/>
                      <a:gd name="T60" fmla="*/ 0 w 84"/>
                      <a:gd name="T61" fmla="*/ 0 h 38"/>
                      <a:gd name="T62" fmla="*/ 0 w 84"/>
                      <a:gd name="T63" fmla="*/ 0 h 38"/>
                      <a:gd name="T64" fmla="*/ 0 w 84"/>
                      <a:gd name="T65" fmla="*/ 0 h 38"/>
                      <a:gd name="T66" fmla="*/ 0 w 84"/>
                      <a:gd name="T67" fmla="*/ 0 h 38"/>
                      <a:gd name="T68" fmla="*/ 0 w 84"/>
                      <a:gd name="T69" fmla="*/ 0 h 38"/>
                      <a:gd name="T70" fmla="*/ 0 w 84"/>
                      <a:gd name="T71" fmla="*/ 0 h 38"/>
                      <a:gd name="T72" fmla="*/ 0 w 84"/>
                      <a:gd name="T73" fmla="*/ 0 h 38"/>
                      <a:gd name="T74" fmla="*/ 0 w 84"/>
                      <a:gd name="T75" fmla="*/ 0 h 38"/>
                      <a:gd name="T76" fmla="*/ 0 w 84"/>
                      <a:gd name="T77" fmla="*/ 0 h 38"/>
                      <a:gd name="T78" fmla="*/ 0 w 84"/>
                      <a:gd name="T79" fmla="*/ 0 h 38"/>
                      <a:gd name="T80" fmla="*/ 0 w 84"/>
                      <a:gd name="T81" fmla="*/ 0 h 38"/>
                      <a:gd name="T82" fmla="*/ 0 w 84"/>
                      <a:gd name="T83" fmla="*/ 0 h 38"/>
                      <a:gd name="T84" fmla="*/ 0 w 84"/>
                      <a:gd name="T85" fmla="*/ 0 h 38"/>
                      <a:gd name="T86" fmla="*/ 0 w 84"/>
                      <a:gd name="T87" fmla="*/ 0 h 38"/>
                      <a:gd name="T88" fmla="*/ 0 w 84"/>
                      <a:gd name="T89" fmla="*/ 0 h 38"/>
                      <a:gd name="T90" fmla="*/ 0 w 84"/>
                      <a:gd name="T91" fmla="*/ 0 h 38"/>
                      <a:gd name="T92" fmla="*/ 0 w 84"/>
                      <a:gd name="T93" fmla="*/ 0 h 38"/>
                      <a:gd name="T94" fmla="*/ 0 w 84"/>
                      <a:gd name="T95" fmla="*/ 0 h 38"/>
                      <a:gd name="T96" fmla="*/ 0 w 84"/>
                      <a:gd name="T97" fmla="*/ 0 h 3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4"/>
                      <a:gd name="T148" fmla="*/ 0 h 38"/>
                      <a:gd name="T149" fmla="*/ 84 w 84"/>
                      <a:gd name="T150" fmla="*/ 38 h 3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4" h="38">
                        <a:moveTo>
                          <a:pt x="82" y="5"/>
                        </a:moveTo>
                        <a:lnTo>
                          <a:pt x="82" y="5"/>
                        </a:lnTo>
                        <a:lnTo>
                          <a:pt x="82" y="2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5" y="3"/>
                        </a:lnTo>
                        <a:lnTo>
                          <a:pt x="45" y="3"/>
                        </a:lnTo>
                        <a:lnTo>
                          <a:pt x="35" y="2"/>
                        </a:lnTo>
                        <a:lnTo>
                          <a:pt x="25" y="2"/>
                        </a:lnTo>
                        <a:lnTo>
                          <a:pt x="17" y="2"/>
                        </a:lnTo>
                        <a:lnTo>
                          <a:pt x="12" y="1"/>
                        </a:lnTo>
                        <a:lnTo>
                          <a:pt x="10" y="1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2" y="1"/>
                        </a:lnTo>
                        <a:lnTo>
                          <a:pt x="1" y="3"/>
                        </a:lnTo>
                        <a:lnTo>
                          <a:pt x="0" y="11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1"/>
                        </a:lnTo>
                        <a:lnTo>
                          <a:pt x="3" y="33"/>
                        </a:lnTo>
                        <a:lnTo>
                          <a:pt x="4" y="34"/>
                        </a:lnTo>
                        <a:lnTo>
                          <a:pt x="7" y="36"/>
                        </a:lnTo>
                        <a:lnTo>
                          <a:pt x="12" y="36"/>
                        </a:lnTo>
                        <a:lnTo>
                          <a:pt x="18" y="37"/>
                        </a:lnTo>
                        <a:lnTo>
                          <a:pt x="28" y="37"/>
                        </a:lnTo>
                        <a:lnTo>
                          <a:pt x="40" y="37"/>
                        </a:lnTo>
                        <a:lnTo>
                          <a:pt x="51" y="38"/>
                        </a:lnTo>
                        <a:lnTo>
                          <a:pt x="62" y="37"/>
                        </a:lnTo>
                        <a:lnTo>
                          <a:pt x="71" y="37"/>
                        </a:lnTo>
                        <a:lnTo>
                          <a:pt x="76" y="36"/>
                        </a:lnTo>
                        <a:lnTo>
                          <a:pt x="79" y="33"/>
                        </a:lnTo>
                        <a:lnTo>
                          <a:pt x="82" y="32"/>
                        </a:lnTo>
                        <a:lnTo>
                          <a:pt x="84" y="30"/>
                        </a:lnTo>
                        <a:lnTo>
                          <a:pt x="84" y="28"/>
                        </a:lnTo>
                        <a:lnTo>
                          <a:pt x="84" y="22"/>
                        </a:lnTo>
                        <a:lnTo>
                          <a:pt x="83" y="15"/>
                        </a:lnTo>
                        <a:lnTo>
                          <a:pt x="82" y="8"/>
                        </a:lnTo>
                        <a:lnTo>
                          <a:pt x="82" y="5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1" name="Freeform 60"/>
                  <p:cNvSpPr>
                    <a:spLocks/>
                  </p:cNvSpPr>
                  <p:nvPr/>
                </p:nvSpPr>
                <p:spPr bwMode="auto">
                  <a:xfrm>
                    <a:off x="397" y="1809"/>
                    <a:ext cx="14" cy="6"/>
                  </a:xfrm>
                  <a:custGeom>
                    <a:avLst/>
                    <a:gdLst>
                      <a:gd name="T0" fmla="*/ 0 w 84"/>
                      <a:gd name="T1" fmla="*/ 0 h 38"/>
                      <a:gd name="T2" fmla="*/ 0 w 84"/>
                      <a:gd name="T3" fmla="*/ 0 h 38"/>
                      <a:gd name="T4" fmla="*/ 0 w 84"/>
                      <a:gd name="T5" fmla="*/ 0 h 38"/>
                      <a:gd name="T6" fmla="*/ 0 w 84"/>
                      <a:gd name="T7" fmla="*/ 0 h 38"/>
                      <a:gd name="T8" fmla="*/ 0 w 84"/>
                      <a:gd name="T9" fmla="*/ 0 h 38"/>
                      <a:gd name="T10" fmla="*/ 0 w 84"/>
                      <a:gd name="T11" fmla="*/ 0 h 38"/>
                      <a:gd name="T12" fmla="*/ 0 w 84"/>
                      <a:gd name="T13" fmla="*/ 0 h 38"/>
                      <a:gd name="T14" fmla="*/ 0 w 84"/>
                      <a:gd name="T15" fmla="*/ 0 h 38"/>
                      <a:gd name="T16" fmla="*/ 0 w 84"/>
                      <a:gd name="T17" fmla="*/ 0 h 38"/>
                      <a:gd name="T18" fmla="*/ 0 w 84"/>
                      <a:gd name="T19" fmla="*/ 0 h 38"/>
                      <a:gd name="T20" fmla="*/ 0 w 84"/>
                      <a:gd name="T21" fmla="*/ 0 h 38"/>
                      <a:gd name="T22" fmla="*/ 0 w 84"/>
                      <a:gd name="T23" fmla="*/ 0 h 38"/>
                      <a:gd name="T24" fmla="*/ 0 w 84"/>
                      <a:gd name="T25" fmla="*/ 0 h 38"/>
                      <a:gd name="T26" fmla="*/ 0 w 84"/>
                      <a:gd name="T27" fmla="*/ 0 h 38"/>
                      <a:gd name="T28" fmla="*/ 0 w 84"/>
                      <a:gd name="T29" fmla="*/ 0 h 38"/>
                      <a:gd name="T30" fmla="*/ 0 w 84"/>
                      <a:gd name="T31" fmla="*/ 0 h 38"/>
                      <a:gd name="T32" fmla="*/ 0 w 84"/>
                      <a:gd name="T33" fmla="*/ 0 h 38"/>
                      <a:gd name="T34" fmla="*/ 0 w 84"/>
                      <a:gd name="T35" fmla="*/ 0 h 38"/>
                      <a:gd name="T36" fmla="*/ 0 w 84"/>
                      <a:gd name="T37" fmla="*/ 0 h 38"/>
                      <a:gd name="T38" fmla="*/ 0 w 84"/>
                      <a:gd name="T39" fmla="*/ 0 h 38"/>
                      <a:gd name="T40" fmla="*/ 0 w 84"/>
                      <a:gd name="T41" fmla="*/ 0 h 38"/>
                      <a:gd name="T42" fmla="*/ 0 w 84"/>
                      <a:gd name="T43" fmla="*/ 0 h 38"/>
                      <a:gd name="T44" fmla="*/ 0 w 84"/>
                      <a:gd name="T45" fmla="*/ 0 h 38"/>
                      <a:gd name="T46" fmla="*/ 0 w 84"/>
                      <a:gd name="T47" fmla="*/ 0 h 38"/>
                      <a:gd name="T48" fmla="*/ 0 w 84"/>
                      <a:gd name="T49" fmla="*/ 0 h 38"/>
                      <a:gd name="T50" fmla="*/ 0 w 84"/>
                      <a:gd name="T51" fmla="*/ 0 h 38"/>
                      <a:gd name="T52" fmla="*/ 0 w 84"/>
                      <a:gd name="T53" fmla="*/ 0 h 38"/>
                      <a:gd name="T54" fmla="*/ 0 w 84"/>
                      <a:gd name="T55" fmla="*/ 0 h 38"/>
                      <a:gd name="T56" fmla="*/ 0 w 84"/>
                      <a:gd name="T57" fmla="*/ 0 h 38"/>
                      <a:gd name="T58" fmla="*/ 0 w 84"/>
                      <a:gd name="T59" fmla="*/ 0 h 38"/>
                      <a:gd name="T60" fmla="*/ 0 w 84"/>
                      <a:gd name="T61" fmla="*/ 0 h 38"/>
                      <a:gd name="T62" fmla="*/ 0 w 84"/>
                      <a:gd name="T63" fmla="*/ 0 h 38"/>
                      <a:gd name="T64" fmla="*/ 0 w 84"/>
                      <a:gd name="T65" fmla="*/ 0 h 38"/>
                      <a:gd name="T66" fmla="*/ 0 w 84"/>
                      <a:gd name="T67" fmla="*/ 0 h 38"/>
                      <a:gd name="T68" fmla="*/ 0 w 84"/>
                      <a:gd name="T69" fmla="*/ 0 h 38"/>
                      <a:gd name="T70" fmla="*/ 0 w 84"/>
                      <a:gd name="T71" fmla="*/ 0 h 38"/>
                      <a:gd name="T72" fmla="*/ 0 w 84"/>
                      <a:gd name="T73" fmla="*/ 0 h 38"/>
                      <a:gd name="T74" fmla="*/ 0 w 84"/>
                      <a:gd name="T75" fmla="*/ 0 h 38"/>
                      <a:gd name="T76" fmla="*/ 0 w 84"/>
                      <a:gd name="T77" fmla="*/ 0 h 38"/>
                      <a:gd name="T78" fmla="*/ 0 w 84"/>
                      <a:gd name="T79" fmla="*/ 0 h 38"/>
                      <a:gd name="T80" fmla="*/ 0 w 84"/>
                      <a:gd name="T81" fmla="*/ 0 h 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4"/>
                      <a:gd name="T124" fmla="*/ 0 h 38"/>
                      <a:gd name="T125" fmla="*/ 84 w 84"/>
                      <a:gd name="T126" fmla="*/ 38 h 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4" h="38">
                        <a:moveTo>
                          <a:pt x="83" y="4"/>
                        </a:moveTo>
                        <a:lnTo>
                          <a:pt x="82" y="2"/>
                        </a:lnTo>
                        <a:lnTo>
                          <a:pt x="80" y="1"/>
                        </a:lnTo>
                        <a:lnTo>
                          <a:pt x="76" y="1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5" y="3"/>
                        </a:lnTo>
                        <a:lnTo>
                          <a:pt x="45" y="3"/>
                        </a:lnTo>
                        <a:lnTo>
                          <a:pt x="35" y="3"/>
                        </a:lnTo>
                        <a:lnTo>
                          <a:pt x="25" y="3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10" y="1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2" y="1"/>
                        </a:lnTo>
                        <a:lnTo>
                          <a:pt x="1" y="3"/>
                        </a:lnTo>
                        <a:lnTo>
                          <a:pt x="0" y="11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1"/>
                        </a:lnTo>
                        <a:lnTo>
                          <a:pt x="3" y="33"/>
                        </a:lnTo>
                        <a:lnTo>
                          <a:pt x="4" y="34"/>
                        </a:lnTo>
                        <a:lnTo>
                          <a:pt x="8" y="35"/>
                        </a:lnTo>
                        <a:lnTo>
                          <a:pt x="12" y="35"/>
                        </a:lnTo>
                        <a:lnTo>
                          <a:pt x="19" y="37"/>
                        </a:lnTo>
                        <a:lnTo>
                          <a:pt x="29" y="37"/>
                        </a:lnTo>
                        <a:lnTo>
                          <a:pt x="40" y="37"/>
                        </a:lnTo>
                        <a:lnTo>
                          <a:pt x="51" y="38"/>
                        </a:lnTo>
                        <a:lnTo>
                          <a:pt x="62" y="37"/>
                        </a:lnTo>
                        <a:lnTo>
                          <a:pt x="71" y="37"/>
                        </a:lnTo>
                        <a:lnTo>
                          <a:pt x="76" y="35"/>
                        </a:lnTo>
                        <a:lnTo>
                          <a:pt x="80" y="33"/>
                        </a:lnTo>
                        <a:lnTo>
                          <a:pt x="82" y="32"/>
                        </a:lnTo>
                        <a:lnTo>
                          <a:pt x="84" y="30"/>
                        </a:lnTo>
                        <a:lnTo>
                          <a:pt x="84" y="28"/>
                        </a:lnTo>
                        <a:lnTo>
                          <a:pt x="84" y="22"/>
                        </a:lnTo>
                        <a:lnTo>
                          <a:pt x="84" y="14"/>
                        </a:lnTo>
                        <a:lnTo>
                          <a:pt x="83" y="8"/>
                        </a:lnTo>
                        <a:lnTo>
                          <a:pt x="83" y="4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2" name="Freeform 61"/>
                  <p:cNvSpPr>
                    <a:spLocks/>
                  </p:cNvSpPr>
                  <p:nvPr/>
                </p:nvSpPr>
                <p:spPr bwMode="auto">
                  <a:xfrm>
                    <a:off x="397" y="1809"/>
                    <a:ext cx="14" cy="6"/>
                  </a:xfrm>
                  <a:custGeom>
                    <a:avLst/>
                    <a:gdLst>
                      <a:gd name="T0" fmla="*/ 0 w 84"/>
                      <a:gd name="T1" fmla="*/ 0 h 38"/>
                      <a:gd name="T2" fmla="*/ 0 w 84"/>
                      <a:gd name="T3" fmla="*/ 0 h 38"/>
                      <a:gd name="T4" fmla="*/ 0 w 84"/>
                      <a:gd name="T5" fmla="*/ 0 h 38"/>
                      <a:gd name="T6" fmla="*/ 0 w 84"/>
                      <a:gd name="T7" fmla="*/ 0 h 38"/>
                      <a:gd name="T8" fmla="*/ 0 w 84"/>
                      <a:gd name="T9" fmla="*/ 0 h 38"/>
                      <a:gd name="T10" fmla="*/ 0 w 84"/>
                      <a:gd name="T11" fmla="*/ 0 h 38"/>
                      <a:gd name="T12" fmla="*/ 0 w 84"/>
                      <a:gd name="T13" fmla="*/ 0 h 38"/>
                      <a:gd name="T14" fmla="*/ 0 w 84"/>
                      <a:gd name="T15" fmla="*/ 0 h 38"/>
                      <a:gd name="T16" fmla="*/ 0 w 84"/>
                      <a:gd name="T17" fmla="*/ 0 h 38"/>
                      <a:gd name="T18" fmla="*/ 0 w 84"/>
                      <a:gd name="T19" fmla="*/ 0 h 38"/>
                      <a:gd name="T20" fmla="*/ 0 w 84"/>
                      <a:gd name="T21" fmla="*/ 0 h 38"/>
                      <a:gd name="T22" fmla="*/ 0 w 84"/>
                      <a:gd name="T23" fmla="*/ 0 h 38"/>
                      <a:gd name="T24" fmla="*/ 0 w 84"/>
                      <a:gd name="T25" fmla="*/ 0 h 38"/>
                      <a:gd name="T26" fmla="*/ 0 w 84"/>
                      <a:gd name="T27" fmla="*/ 0 h 38"/>
                      <a:gd name="T28" fmla="*/ 0 w 84"/>
                      <a:gd name="T29" fmla="*/ 0 h 38"/>
                      <a:gd name="T30" fmla="*/ 0 w 84"/>
                      <a:gd name="T31" fmla="*/ 0 h 38"/>
                      <a:gd name="T32" fmla="*/ 0 w 84"/>
                      <a:gd name="T33" fmla="*/ 0 h 38"/>
                      <a:gd name="T34" fmla="*/ 0 w 84"/>
                      <a:gd name="T35" fmla="*/ 0 h 38"/>
                      <a:gd name="T36" fmla="*/ 0 w 84"/>
                      <a:gd name="T37" fmla="*/ 0 h 38"/>
                      <a:gd name="T38" fmla="*/ 0 w 84"/>
                      <a:gd name="T39" fmla="*/ 0 h 38"/>
                      <a:gd name="T40" fmla="*/ 0 w 84"/>
                      <a:gd name="T41" fmla="*/ 0 h 38"/>
                      <a:gd name="T42" fmla="*/ 0 w 84"/>
                      <a:gd name="T43" fmla="*/ 0 h 38"/>
                      <a:gd name="T44" fmla="*/ 0 w 84"/>
                      <a:gd name="T45" fmla="*/ 0 h 38"/>
                      <a:gd name="T46" fmla="*/ 0 w 84"/>
                      <a:gd name="T47" fmla="*/ 0 h 38"/>
                      <a:gd name="T48" fmla="*/ 0 w 84"/>
                      <a:gd name="T49" fmla="*/ 0 h 38"/>
                      <a:gd name="T50" fmla="*/ 0 w 84"/>
                      <a:gd name="T51" fmla="*/ 0 h 38"/>
                      <a:gd name="T52" fmla="*/ 0 w 84"/>
                      <a:gd name="T53" fmla="*/ 0 h 38"/>
                      <a:gd name="T54" fmla="*/ 0 w 84"/>
                      <a:gd name="T55" fmla="*/ 0 h 38"/>
                      <a:gd name="T56" fmla="*/ 0 w 84"/>
                      <a:gd name="T57" fmla="*/ 0 h 38"/>
                      <a:gd name="T58" fmla="*/ 0 w 84"/>
                      <a:gd name="T59" fmla="*/ 0 h 38"/>
                      <a:gd name="T60" fmla="*/ 0 w 84"/>
                      <a:gd name="T61" fmla="*/ 0 h 38"/>
                      <a:gd name="T62" fmla="*/ 0 w 84"/>
                      <a:gd name="T63" fmla="*/ 0 h 38"/>
                      <a:gd name="T64" fmla="*/ 0 w 84"/>
                      <a:gd name="T65" fmla="*/ 0 h 38"/>
                      <a:gd name="T66" fmla="*/ 0 w 84"/>
                      <a:gd name="T67" fmla="*/ 0 h 38"/>
                      <a:gd name="T68" fmla="*/ 0 w 84"/>
                      <a:gd name="T69" fmla="*/ 0 h 38"/>
                      <a:gd name="T70" fmla="*/ 0 w 84"/>
                      <a:gd name="T71" fmla="*/ 0 h 38"/>
                      <a:gd name="T72" fmla="*/ 0 w 84"/>
                      <a:gd name="T73" fmla="*/ 0 h 38"/>
                      <a:gd name="T74" fmla="*/ 0 w 84"/>
                      <a:gd name="T75" fmla="*/ 0 h 38"/>
                      <a:gd name="T76" fmla="*/ 0 w 84"/>
                      <a:gd name="T77" fmla="*/ 0 h 38"/>
                      <a:gd name="T78" fmla="*/ 0 w 84"/>
                      <a:gd name="T79" fmla="*/ 0 h 38"/>
                      <a:gd name="T80" fmla="*/ 0 w 84"/>
                      <a:gd name="T81" fmla="*/ 0 h 38"/>
                      <a:gd name="T82" fmla="*/ 0 w 84"/>
                      <a:gd name="T83" fmla="*/ 0 h 38"/>
                      <a:gd name="T84" fmla="*/ 0 w 84"/>
                      <a:gd name="T85" fmla="*/ 0 h 38"/>
                      <a:gd name="T86" fmla="*/ 0 w 84"/>
                      <a:gd name="T87" fmla="*/ 0 h 38"/>
                      <a:gd name="T88" fmla="*/ 0 w 84"/>
                      <a:gd name="T89" fmla="*/ 0 h 38"/>
                      <a:gd name="T90" fmla="*/ 0 w 84"/>
                      <a:gd name="T91" fmla="*/ 0 h 38"/>
                      <a:gd name="T92" fmla="*/ 0 w 84"/>
                      <a:gd name="T93" fmla="*/ 0 h 38"/>
                      <a:gd name="T94" fmla="*/ 0 w 84"/>
                      <a:gd name="T95" fmla="*/ 0 h 38"/>
                      <a:gd name="T96" fmla="*/ 0 w 84"/>
                      <a:gd name="T97" fmla="*/ 0 h 3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4"/>
                      <a:gd name="T148" fmla="*/ 0 h 38"/>
                      <a:gd name="T149" fmla="*/ 84 w 84"/>
                      <a:gd name="T150" fmla="*/ 38 h 3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4" h="38">
                        <a:moveTo>
                          <a:pt x="83" y="4"/>
                        </a:moveTo>
                        <a:lnTo>
                          <a:pt x="83" y="4"/>
                        </a:lnTo>
                        <a:lnTo>
                          <a:pt x="82" y="2"/>
                        </a:lnTo>
                        <a:lnTo>
                          <a:pt x="80" y="1"/>
                        </a:lnTo>
                        <a:lnTo>
                          <a:pt x="76" y="1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5" y="3"/>
                        </a:lnTo>
                        <a:lnTo>
                          <a:pt x="45" y="3"/>
                        </a:lnTo>
                        <a:lnTo>
                          <a:pt x="35" y="3"/>
                        </a:lnTo>
                        <a:lnTo>
                          <a:pt x="25" y="3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10" y="1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2" y="1"/>
                        </a:lnTo>
                        <a:lnTo>
                          <a:pt x="1" y="3"/>
                        </a:lnTo>
                        <a:lnTo>
                          <a:pt x="0" y="11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1"/>
                        </a:lnTo>
                        <a:lnTo>
                          <a:pt x="3" y="33"/>
                        </a:lnTo>
                        <a:lnTo>
                          <a:pt x="4" y="34"/>
                        </a:lnTo>
                        <a:lnTo>
                          <a:pt x="8" y="35"/>
                        </a:lnTo>
                        <a:lnTo>
                          <a:pt x="12" y="35"/>
                        </a:lnTo>
                        <a:lnTo>
                          <a:pt x="19" y="37"/>
                        </a:lnTo>
                        <a:lnTo>
                          <a:pt x="29" y="37"/>
                        </a:lnTo>
                        <a:lnTo>
                          <a:pt x="40" y="37"/>
                        </a:lnTo>
                        <a:lnTo>
                          <a:pt x="51" y="38"/>
                        </a:lnTo>
                        <a:lnTo>
                          <a:pt x="62" y="37"/>
                        </a:lnTo>
                        <a:lnTo>
                          <a:pt x="71" y="37"/>
                        </a:lnTo>
                        <a:lnTo>
                          <a:pt x="76" y="35"/>
                        </a:lnTo>
                        <a:lnTo>
                          <a:pt x="80" y="33"/>
                        </a:lnTo>
                        <a:lnTo>
                          <a:pt x="82" y="32"/>
                        </a:lnTo>
                        <a:lnTo>
                          <a:pt x="84" y="30"/>
                        </a:lnTo>
                        <a:lnTo>
                          <a:pt x="84" y="28"/>
                        </a:lnTo>
                        <a:lnTo>
                          <a:pt x="84" y="22"/>
                        </a:lnTo>
                        <a:lnTo>
                          <a:pt x="84" y="14"/>
                        </a:lnTo>
                        <a:lnTo>
                          <a:pt x="83" y="8"/>
                        </a:lnTo>
                        <a:lnTo>
                          <a:pt x="83" y="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3" name="Freeform 62"/>
                  <p:cNvSpPr>
                    <a:spLocks/>
                  </p:cNvSpPr>
                  <p:nvPr/>
                </p:nvSpPr>
                <p:spPr bwMode="auto">
                  <a:xfrm>
                    <a:off x="378" y="1808"/>
                    <a:ext cx="14" cy="6"/>
                  </a:xfrm>
                  <a:custGeom>
                    <a:avLst/>
                    <a:gdLst>
                      <a:gd name="T0" fmla="*/ 0 w 83"/>
                      <a:gd name="T1" fmla="*/ 0 h 36"/>
                      <a:gd name="T2" fmla="*/ 0 w 83"/>
                      <a:gd name="T3" fmla="*/ 0 h 36"/>
                      <a:gd name="T4" fmla="*/ 0 w 83"/>
                      <a:gd name="T5" fmla="*/ 0 h 36"/>
                      <a:gd name="T6" fmla="*/ 0 w 83"/>
                      <a:gd name="T7" fmla="*/ 0 h 36"/>
                      <a:gd name="T8" fmla="*/ 0 w 83"/>
                      <a:gd name="T9" fmla="*/ 0 h 36"/>
                      <a:gd name="T10" fmla="*/ 0 w 83"/>
                      <a:gd name="T11" fmla="*/ 0 h 36"/>
                      <a:gd name="T12" fmla="*/ 0 w 83"/>
                      <a:gd name="T13" fmla="*/ 0 h 36"/>
                      <a:gd name="T14" fmla="*/ 0 w 83"/>
                      <a:gd name="T15" fmla="*/ 0 h 36"/>
                      <a:gd name="T16" fmla="*/ 0 w 83"/>
                      <a:gd name="T17" fmla="*/ 0 h 36"/>
                      <a:gd name="T18" fmla="*/ 0 w 83"/>
                      <a:gd name="T19" fmla="*/ 0 h 36"/>
                      <a:gd name="T20" fmla="*/ 0 w 83"/>
                      <a:gd name="T21" fmla="*/ 0 h 36"/>
                      <a:gd name="T22" fmla="*/ 0 w 83"/>
                      <a:gd name="T23" fmla="*/ 0 h 36"/>
                      <a:gd name="T24" fmla="*/ 0 w 83"/>
                      <a:gd name="T25" fmla="*/ 0 h 36"/>
                      <a:gd name="T26" fmla="*/ 0 w 83"/>
                      <a:gd name="T27" fmla="*/ 0 h 36"/>
                      <a:gd name="T28" fmla="*/ 0 w 83"/>
                      <a:gd name="T29" fmla="*/ 0 h 36"/>
                      <a:gd name="T30" fmla="*/ 0 w 83"/>
                      <a:gd name="T31" fmla="*/ 0 h 36"/>
                      <a:gd name="T32" fmla="*/ 0 w 83"/>
                      <a:gd name="T33" fmla="*/ 0 h 36"/>
                      <a:gd name="T34" fmla="*/ 0 w 83"/>
                      <a:gd name="T35" fmla="*/ 0 h 36"/>
                      <a:gd name="T36" fmla="*/ 0 w 83"/>
                      <a:gd name="T37" fmla="*/ 0 h 36"/>
                      <a:gd name="T38" fmla="*/ 0 w 83"/>
                      <a:gd name="T39" fmla="*/ 0 h 36"/>
                      <a:gd name="T40" fmla="*/ 0 w 83"/>
                      <a:gd name="T41" fmla="*/ 0 h 36"/>
                      <a:gd name="T42" fmla="*/ 0 w 83"/>
                      <a:gd name="T43" fmla="*/ 0 h 36"/>
                      <a:gd name="T44" fmla="*/ 0 w 83"/>
                      <a:gd name="T45" fmla="*/ 0 h 36"/>
                      <a:gd name="T46" fmla="*/ 0 w 83"/>
                      <a:gd name="T47" fmla="*/ 0 h 36"/>
                      <a:gd name="T48" fmla="*/ 0 w 83"/>
                      <a:gd name="T49" fmla="*/ 0 h 36"/>
                      <a:gd name="T50" fmla="*/ 0 w 83"/>
                      <a:gd name="T51" fmla="*/ 0 h 36"/>
                      <a:gd name="T52" fmla="*/ 0 w 83"/>
                      <a:gd name="T53" fmla="*/ 0 h 36"/>
                      <a:gd name="T54" fmla="*/ 0 w 83"/>
                      <a:gd name="T55" fmla="*/ 0 h 36"/>
                      <a:gd name="T56" fmla="*/ 0 w 83"/>
                      <a:gd name="T57" fmla="*/ 0 h 36"/>
                      <a:gd name="T58" fmla="*/ 0 w 83"/>
                      <a:gd name="T59" fmla="*/ 0 h 36"/>
                      <a:gd name="T60" fmla="*/ 0 w 83"/>
                      <a:gd name="T61" fmla="*/ 0 h 36"/>
                      <a:gd name="T62" fmla="*/ 0 w 83"/>
                      <a:gd name="T63" fmla="*/ 0 h 36"/>
                      <a:gd name="T64" fmla="*/ 0 w 83"/>
                      <a:gd name="T65" fmla="*/ 0 h 36"/>
                      <a:gd name="T66" fmla="*/ 0 w 83"/>
                      <a:gd name="T67" fmla="*/ 0 h 36"/>
                      <a:gd name="T68" fmla="*/ 0 w 83"/>
                      <a:gd name="T69" fmla="*/ 0 h 36"/>
                      <a:gd name="T70" fmla="*/ 0 w 83"/>
                      <a:gd name="T71" fmla="*/ 0 h 36"/>
                      <a:gd name="T72" fmla="*/ 0 w 83"/>
                      <a:gd name="T73" fmla="*/ 0 h 36"/>
                      <a:gd name="T74" fmla="*/ 0 w 83"/>
                      <a:gd name="T75" fmla="*/ 0 h 36"/>
                      <a:gd name="T76" fmla="*/ 0 w 83"/>
                      <a:gd name="T77" fmla="*/ 0 h 36"/>
                      <a:gd name="T78" fmla="*/ 0 w 83"/>
                      <a:gd name="T79" fmla="*/ 0 h 36"/>
                      <a:gd name="T80" fmla="*/ 0 w 83"/>
                      <a:gd name="T81" fmla="*/ 0 h 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3"/>
                      <a:gd name="T124" fmla="*/ 0 h 36"/>
                      <a:gd name="T125" fmla="*/ 83 w 83"/>
                      <a:gd name="T126" fmla="*/ 36 h 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3" h="36">
                        <a:moveTo>
                          <a:pt x="82" y="4"/>
                        </a:moveTo>
                        <a:lnTo>
                          <a:pt x="81" y="2"/>
                        </a:lnTo>
                        <a:lnTo>
                          <a:pt x="79" y="0"/>
                        </a:lnTo>
                        <a:lnTo>
                          <a:pt x="76" y="0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4" y="3"/>
                        </a:lnTo>
                        <a:lnTo>
                          <a:pt x="44" y="3"/>
                        </a:lnTo>
                        <a:lnTo>
                          <a:pt x="34" y="2"/>
                        </a:lnTo>
                        <a:lnTo>
                          <a:pt x="26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0"/>
                        </a:lnTo>
                        <a:lnTo>
                          <a:pt x="2" y="32"/>
                        </a:lnTo>
                        <a:lnTo>
                          <a:pt x="4" y="33"/>
                        </a:lnTo>
                        <a:lnTo>
                          <a:pt x="8" y="34"/>
                        </a:lnTo>
                        <a:lnTo>
                          <a:pt x="12" y="34"/>
                        </a:lnTo>
                        <a:lnTo>
                          <a:pt x="19" y="35"/>
                        </a:lnTo>
                        <a:lnTo>
                          <a:pt x="29" y="36"/>
                        </a:lnTo>
                        <a:lnTo>
                          <a:pt x="40" y="36"/>
                        </a:lnTo>
                        <a:lnTo>
                          <a:pt x="51" y="36"/>
                        </a:lnTo>
                        <a:lnTo>
                          <a:pt x="61" y="36"/>
                        </a:lnTo>
                        <a:lnTo>
                          <a:pt x="70" y="36"/>
                        </a:lnTo>
                        <a:lnTo>
                          <a:pt x="75" y="35"/>
                        </a:lnTo>
                        <a:lnTo>
                          <a:pt x="79" y="33"/>
                        </a:lnTo>
                        <a:lnTo>
                          <a:pt x="81" y="32"/>
                        </a:lnTo>
                        <a:lnTo>
                          <a:pt x="83" y="30"/>
                        </a:lnTo>
                        <a:lnTo>
                          <a:pt x="83" y="28"/>
                        </a:lnTo>
                        <a:lnTo>
                          <a:pt x="83" y="22"/>
                        </a:lnTo>
                        <a:lnTo>
                          <a:pt x="83" y="14"/>
                        </a:lnTo>
                        <a:lnTo>
                          <a:pt x="82" y="8"/>
                        </a:lnTo>
                        <a:lnTo>
                          <a:pt x="82" y="4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4" name="Freeform 63"/>
                  <p:cNvSpPr>
                    <a:spLocks/>
                  </p:cNvSpPr>
                  <p:nvPr/>
                </p:nvSpPr>
                <p:spPr bwMode="auto">
                  <a:xfrm>
                    <a:off x="378" y="1808"/>
                    <a:ext cx="14" cy="6"/>
                  </a:xfrm>
                  <a:custGeom>
                    <a:avLst/>
                    <a:gdLst>
                      <a:gd name="T0" fmla="*/ 0 w 83"/>
                      <a:gd name="T1" fmla="*/ 0 h 36"/>
                      <a:gd name="T2" fmla="*/ 0 w 83"/>
                      <a:gd name="T3" fmla="*/ 0 h 36"/>
                      <a:gd name="T4" fmla="*/ 0 w 83"/>
                      <a:gd name="T5" fmla="*/ 0 h 36"/>
                      <a:gd name="T6" fmla="*/ 0 w 83"/>
                      <a:gd name="T7" fmla="*/ 0 h 36"/>
                      <a:gd name="T8" fmla="*/ 0 w 83"/>
                      <a:gd name="T9" fmla="*/ 0 h 36"/>
                      <a:gd name="T10" fmla="*/ 0 w 83"/>
                      <a:gd name="T11" fmla="*/ 0 h 36"/>
                      <a:gd name="T12" fmla="*/ 0 w 83"/>
                      <a:gd name="T13" fmla="*/ 0 h 36"/>
                      <a:gd name="T14" fmla="*/ 0 w 83"/>
                      <a:gd name="T15" fmla="*/ 0 h 36"/>
                      <a:gd name="T16" fmla="*/ 0 w 83"/>
                      <a:gd name="T17" fmla="*/ 0 h 36"/>
                      <a:gd name="T18" fmla="*/ 0 w 83"/>
                      <a:gd name="T19" fmla="*/ 0 h 36"/>
                      <a:gd name="T20" fmla="*/ 0 w 83"/>
                      <a:gd name="T21" fmla="*/ 0 h 36"/>
                      <a:gd name="T22" fmla="*/ 0 w 83"/>
                      <a:gd name="T23" fmla="*/ 0 h 36"/>
                      <a:gd name="T24" fmla="*/ 0 w 83"/>
                      <a:gd name="T25" fmla="*/ 0 h 36"/>
                      <a:gd name="T26" fmla="*/ 0 w 83"/>
                      <a:gd name="T27" fmla="*/ 0 h 36"/>
                      <a:gd name="T28" fmla="*/ 0 w 83"/>
                      <a:gd name="T29" fmla="*/ 0 h 36"/>
                      <a:gd name="T30" fmla="*/ 0 w 83"/>
                      <a:gd name="T31" fmla="*/ 0 h 36"/>
                      <a:gd name="T32" fmla="*/ 0 w 83"/>
                      <a:gd name="T33" fmla="*/ 0 h 36"/>
                      <a:gd name="T34" fmla="*/ 0 w 83"/>
                      <a:gd name="T35" fmla="*/ 0 h 36"/>
                      <a:gd name="T36" fmla="*/ 0 w 83"/>
                      <a:gd name="T37" fmla="*/ 0 h 36"/>
                      <a:gd name="T38" fmla="*/ 0 w 83"/>
                      <a:gd name="T39" fmla="*/ 0 h 36"/>
                      <a:gd name="T40" fmla="*/ 0 w 83"/>
                      <a:gd name="T41" fmla="*/ 0 h 36"/>
                      <a:gd name="T42" fmla="*/ 0 w 83"/>
                      <a:gd name="T43" fmla="*/ 0 h 36"/>
                      <a:gd name="T44" fmla="*/ 0 w 83"/>
                      <a:gd name="T45" fmla="*/ 0 h 36"/>
                      <a:gd name="T46" fmla="*/ 0 w 83"/>
                      <a:gd name="T47" fmla="*/ 0 h 36"/>
                      <a:gd name="T48" fmla="*/ 0 w 83"/>
                      <a:gd name="T49" fmla="*/ 0 h 36"/>
                      <a:gd name="T50" fmla="*/ 0 w 83"/>
                      <a:gd name="T51" fmla="*/ 0 h 36"/>
                      <a:gd name="T52" fmla="*/ 0 w 83"/>
                      <a:gd name="T53" fmla="*/ 0 h 36"/>
                      <a:gd name="T54" fmla="*/ 0 w 83"/>
                      <a:gd name="T55" fmla="*/ 0 h 36"/>
                      <a:gd name="T56" fmla="*/ 0 w 83"/>
                      <a:gd name="T57" fmla="*/ 0 h 36"/>
                      <a:gd name="T58" fmla="*/ 0 w 83"/>
                      <a:gd name="T59" fmla="*/ 0 h 36"/>
                      <a:gd name="T60" fmla="*/ 0 w 83"/>
                      <a:gd name="T61" fmla="*/ 0 h 36"/>
                      <a:gd name="T62" fmla="*/ 0 w 83"/>
                      <a:gd name="T63" fmla="*/ 0 h 36"/>
                      <a:gd name="T64" fmla="*/ 0 w 83"/>
                      <a:gd name="T65" fmla="*/ 0 h 36"/>
                      <a:gd name="T66" fmla="*/ 0 w 83"/>
                      <a:gd name="T67" fmla="*/ 0 h 36"/>
                      <a:gd name="T68" fmla="*/ 0 w 83"/>
                      <a:gd name="T69" fmla="*/ 0 h 36"/>
                      <a:gd name="T70" fmla="*/ 0 w 83"/>
                      <a:gd name="T71" fmla="*/ 0 h 36"/>
                      <a:gd name="T72" fmla="*/ 0 w 83"/>
                      <a:gd name="T73" fmla="*/ 0 h 36"/>
                      <a:gd name="T74" fmla="*/ 0 w 83"/>
                      <a:gd name="T75" fmla="*/ 0 h 36"/>
                      <a:gd name="T76" fmla="*/ 0 w 83"/>
                      <a:gd name="T77" fmla="*/ 0 h 36"/>
                      <a:gd name="T78" fmla="*/ 0 w 83"/>
                      <a:gd name="T79" fmla="*/ 0 h 36"/>
                      <a:gd name="T80" fmla="*/ 0 w 83"/>
                      <a:gd name="T81" fmla="*/ 0 h 36"/>
                      <a:gd name="T82" fmla="*/ 0 w 83"/>
                      <a:gd name="T83" fmla="*/ 0 h 36"/>
                      <a:gd name="T84" fmla="*/ 0 w 83"/>
                      <a:gd name="T85" fmla="*/ 0 h 36"/>
                      <a:gd name="T86" fmla="*/ 0 w 83"/>
                      <a:gd name="T87" fmla="*/ 0 h 36"/>
                      <a:gd name="T88" fmla="*/ 0 w 83"/>
                      <a:gd name="T89" fmla="*/ 0 h 36"/>
                      <a:gd name="T90" fmla="*/ 0 w 83"/>
                      <a:gd name="T91" fmla="*/ 0 h 36"/>
                      <a:gd name="T92" fmla="*/ 0 w 83"/>
                      <a:gd name="T93" fmla="*/ 0 h 36"/>
                      <a:gd name="T94" fmla="*/ 0 w 83"/>
                      <a:gd name="T95" fmla="*/ 0 h 36"/>
                      <a:gd name="T96" fmla="*/ 0 w 83"/>
                      <a:gd name="T97" fmla="*/ 0 h 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3"/>
                      <a:gd name="T148" fmla="*/ 0 h 36"/>
                      <a:gd name="T149" fmla="*/ 83 w 83"/>
                      <a:gd name="T150" fmla="*/ 36 h 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3" h="36">
                        <a:moveTo>
                          <a:pt x="82" y="4"/>
                        </a:moveTo>
                        <a:lnTo>
                          <a:pt x="82" y="4"/>
                        </a:lnTo>
                        <a:lnTo>
                          <a:pt x="81" y="2"/>
                        </a:lnTo>
                        <a:lnTo>
                          <a:pt x="79" y="0"/>
                        </a:lnTo>
                        <a:lnTo>
                          <a:pt x="76" y="0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4" y="3"/>
                        </a:lnTo>
                        <a:lnTo>
                          <a:pt x="44" y="3"/>
                        </a:lnTo>
                        <a:lnTo>
                          <a:pt x="34" y="2"/>
                        </a:lnTo>
                        <a:lnTo>
                          <a:pt x="26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0"/>
                        </a:lnTo>
                        <a:lnTo>
                          <a:pt x="2" y="32"/>
                        </a:lnTo>
                        <a:lnTo>
                          <a:pt x="4" y="33"/>
                        </a:lnTo>
                        <a:lnTo>
                          <a:pt x="8" y="34"/>
                        </a:lnTo>
                        <a:lnTo>
                          <a:pt x="12" y="34"/>
                        </a:lnTo>
                        <a:lnTo>
                          <a:pt x="19" y="35"/>
                        </a:lnTo>
                        <a:lnTo>
                          <a:pt x="29" y="36"/>
                        </a:lnTo>
                        <a:lnTo>
                          <a:pt x="40" y="36"/>
                        </a:lnTo>
                        <a:lnTo>
                          <a:pt x="51" y="36"/>
                        </a:lnTo>
                        <a:lnTo>
                          <a:pt x="61" y="36"/>
                        </a:lnTo>
                        <a:lnTo>
                          <a:pt x="70" y="36"/>
                        </a:lnTo>
                        <a:lnTo>
                          <a:pt x="75" y="35"/>
                        </a:lnTo>
                        <a:lnTo>
                          <a:pt x="79" y="33"/>
                        </a:lnTo>
                        <a:lnTo>
                          <a:pt x="81" y="32"/>
                        </a:lnTo>
                        <a:lnTo>
                          <a:pt x="83" y="30"/>
                        </a:lnTo>
                        <a:lnTo>
                          <a:pt x="83" y="28"/>
                        </a:lnTo>
                        <a:lnTo>
                          <a:pt x="83" y="22"/>
                        </a:lnTo>
                        <a:lnTo>
                          <a:pt x="83" y="14"/>
                        </a:lnTo>
                        <a:lnTo>
                          <a:pt x="82" y="8"/>
                        </a:lnTo>
                        <a:lnTo>
                          <a:pt x="82" y="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5" name="Freeform 64"/>
                  <p:cNvSpPr>
                    <a:spLocks/>
                  </p:cNvSpPr>
                  <p:nvPr/>
                </p:nvSpPr>
                <p:spPr bwMode="auto">
                  <a:xfrm>
                    <a:off x="564" y="1810"/>
                    <a:ext cx="14" cy="6"/>
                  </a:xfrm>
                  <a:custGeom>
                    <a:avLst/>
                    <a:gdLst>
                      <a:gd name="T0" fmla="*/ 0 w 83"/>
                      <a:gd name="T1" fmla="*/ 0 h 38"/>
                      <a:gd name="T2" fmla="*/ 0 w 83"/>
                      <a:gd name="T3" fmla="*/ 0 h 38"/>
                      <a:gd name="T4" fmla="*/ 0 w 83"/>
                      <a:gd name="T5" fmla="*/ 0 h 38"/>
                      <a:gd name="T6" fmla="*/ 0 w 83"/>
                      <a:gd name="T7" fmla="*/ 0 h 38"/>
                      <a:gd name="T8" fmla="*/ 0 w 83"/>
                      <a:gd name="T9" fmla="*/ 0 h 38"/>
                      <a:gd name="T10" fmla="*/ 0 w 83"/>
                      <a:gd name="T11" fmla="*/ 0 h 38"/>
                      <a:gd name="T12" fmla="*/ 0 w 83"/>
                      <a:gd name="T13" fmla="*/ 0 h 38"/>
                      <a:gd name="T14" fmla="*/ 0 w 83"/>
                      <a:gd name="T15" fmla="*/ 0 h 38"/>
                      <a:gd name="T16" fmla="*/ 0 w 83"/>
                      <a:gd name="T17" fmla="*/ 0 h 38"/>
                      <a:gd name="T18" fmla="*/ 0 w 83"/>
                      <a:gd name="T19" fmla="*/ 0 h 38"/>
                      <a:gd name="T20" fmla="*/ 0 w 83"/>
                      <a:gd name="T21" fmla="*/ 0 h 38"/>
                      <a:gd name="T22" fmla="*/ 0 w 83"/>
                      <a:gd name="T23" fmla="*/ 0 h 38"/>
                      <a:gd name="T24" fmla="*/ 0 w 83"/>
                      <a:gd name="T25" fmla="*/ 0 h 38"/>
                      <a:gd name="T26" fmla="*/ 0 w 83"/>
                      <a:gd name="T27" fmla="*/ 0 h 38"/>
                      <a:gd name="T28" fmla="*/ 0 w 83"/>
                      <a:gd name="T29" fmla="*/ 0 h 38"/>
                      <a:gd name="T30" fmla="*/ 0 w 83"/>
                      <a:gd name="T31" fmla="*/ 0 h 38"/>
                      <a:gd name="T32" fmla="*/ 0 w 83"/>
                      <a:gd name="T33" fmla="*/ 0 h 38"/>
                      <a:gd name="T34" fmla="*/ 0 w 83"/>
                      <a:gd name="T35" fmla="*/ 0 h 38"/>
                      <a:gd name="T36" fmla="*/ 0 w 83"/>
                      <a:gd name="T37" fmla="*/ 0 h 38"/>
                      <a:gd name="T38" fmla="*/ 0 w 83"/>
                      <a:gd name="T39" fmla="*/ 0 h 38"/>
                      <a:gd name="T40" fmla="*/ 0 w 83"/>
                      <a:gd name="T41" fmla="*/ 0 h 38"/>
                      <a:gd name="T42" fmla="*/ 0 w 83"/>
                      <a:gd name="T43" fmla="*/ 0 h 38"/>
                      <a:gd name="T44" fmla="*/ 0 w 83"/>
                      <a:gd name="T45" fmla="*/ 0 h 38"/>
                      <a:gd name="T46" fmla="*/ 0 w 83"/>
                      <a:gd name="T47" fmla="*/ 0 h 38"/>
                      <a:gd name="T48" fmla="*/ 0 w 83"/>
                      <a:gd name="T49" fmla="*/ 0 h 38"/>
                      <a:gd name="T50" fmla="*/ 0 w 83"/>
                      <a:gd name="T51" fmla="*/ 0 h 38"/>
                      <a:gd name="T52" fmla="*/ 0 w 83"/>
                      <a:gd name="T53" fmla="*/ 0 h 38"/>
                      <a:gd name="T54" fmla="*/ 0 w 83"/>
                      <a:gd name="T55" fmla="*/ 0 h 38"/>
                      <a:gd name="T56" fmla="*/ 0 w 83"/>
                      <a:gd name="T57" fmla="*/ 0 h 38"/>
                      <a:gd name="T58" fmla="*/ 0 w 83"/>
                      <a:gd name="T59" fmla="*/ 0 h 38"/>
                      <a:gd name="T60" fmla="*/ 0 w 83"/>
                      <a:gd name="T61" fmla="*/ 0 h 38"/>
                      <a:gd name="T62" fmla="*/ 0 w 83"/>
                      <a:gd name="T63" fmla="*/ 0 h 38"/>
                      <a:gd name="T64" fmla="*/ 0 w 83"/>
                      <a:gd name="T65" fmla="*/ 0 h 38"/>
                      <a:gd name="T66" fmla="*/ 0 w 83"/>
                      <a:gd name="T67" fmla="*/ 0 h 38"/>
                      <a:gd name="T68" fmla="*/ 0 w 83"/>
                      <a:gd name="T69" fmla="*/ 0 h 38"/>
                      <a:gd name="T70" fmla="*/ 0 w 83"/>
                      <a:gd name="T71" fmla="*/ 0 h 38"/>
                      <a:gd name="T72" fmla="*/ 0 w 83"/>
                      <a:gd name="T73" fmla="*/ 0 h 38"/>
                      <a:gd name="T74" fmla="*/ 0 w 83"/>
                      <a:gd name="T75" fmla="*/ 0 h 38"/>
                      <a:gd name="T76" fmla="*/ 0 w 83"/>
                      <a:gd name="T77" fmla="*/ 0 h 38"/>
                      <a:gd name="T78" fmla="*/ 0 w 83"/>
                      <a:gd name="T79" fmla="*/ 0 h 38"/>
                      <a:gd name="T80" fmla="*/ 0 w 83"/>
                      <a:gd name="T81" fmla="*/ 0 h 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3"/>
                      <a:gd name="T124" fmla="*/ 0 h 38"/>
                      <a:gd name="T125" fmla="*/ 83 w 83"/>
                      <a:gd name="T126" fmla="*/ 38 h 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3" h="38">
                        <a:moveTo>
                          <a:pt x="82" y="4"/>
                        </a:moveTo>
                        <a:lnTo>
                          <a:pt x="81" y="2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1" y="2"/>
                        </a:lnTo>
                        <a:lnTo>
                          <a:pt x="63" y="3"/>
                        </a:lnTo>
                        <a:lnTo>
                          <a:pt x="55" y="4"/>
                        </a:lnTo>
                        <a:lnTo>
                          <a:pt x="45" y="4"/>
                        </a:lnTo>
                        <a:lnTo>
                          <a:pt x="35" y="3"/>
                        </a:lnTo>
                        <a:lnTo>
                          <a:pt x="26" y="3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11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1" y="31"/>
                        </a:lnTo>
                        <a:lnTo>
                          <a:pt x="2" y="33"/>
                        </a:lnTo>
                        <a:lnTo>
                          <a:pt x="4" y="34"/>
                        </a:lnTo>
                        <a:lnTo>
                          <a:pt x="7" y="35"/>
                        </a:lnTo>
                        <a:lnTo>
                          <a:pt x="11" y="35"/>
                        </a:lnTo>
                        <a:lnTo>
                          <a:pt x="19" y="37"/>
                        </a:lnTo>
                        <a:lnTo>
                          <a:pt x="29" y="37"/>
                        </a:lnTo>
                        <a:lnTo>
                          <a:pt x="40" y="37"/>
                        </a:lnTo>
                        <a:lnTo>
                          <a:pt x="51" y="38"/>
                        </a:lnTo>
                        <a:lnTo>
                          <a:pt x="61" y="37"/>
                        </a:lnTo>
                        <a:lnTo>
                          <a:pt x="70" y="37"/>
                        </a:lnTo>
                        <a:lnTo>
                          <a:pt x="76" y="35"/>
                        </a:lnTo>
                        <a:lnTo>
                          <a:pt x="79" y="34"/>
                        </a:lnTo>
                        <a:lnTo>
                          <a:pt x="81" y="32"/>
                        </a:lnTo>
                        <a:lnTo>
                          <a:pt x="83" y="30"/>
                        </a:lnTo>
                        <a:lnTo>
                          <a:pt x="83" y="28"/>
                        </a:lnTo>
                        <a:lnTo>
                          <a:pt x="83" y="22"/>
                        </a:lnTo>
                        <a:lnTo>
                          <a:pt x="83" y="14"/>
                        </a:lnTo>
                        <a:lnTo>
                          <a:pt x="82" y="8"/>
                        </a:lnTo>
                        <a:lnTo>
                          <a:pt x="82" y="4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6" name="Freeform 65"/>
                  <p:cNvSpPr>
                    <a:spLocks/>
                  </p:cNvSpPr>
                  <p:nvPr/>
                </p:nvSpPr>
                <p:spPr bwMode="auto">
                  <a:xfrm>
                    <a:off x="564" y="1810"/>
                    <a:ext cx="14" cy="6"/>
                  </a:xfrm>
                  <a:custGeom>
                    <a:avLst/>
                    <a:gdLst>
                      <a:gd name="T0" fmla="*/ 0 w 83"/>
                      <a:gd name="T1" fmla="*/ 0 h 38"/>
                      <a:gd name="T2" fmla="*/ 0 w 83"/>
                      <a:gd name="T3" fmla="*/ 0 h 38"/>
                      <a:gd name="T4" fmla="*/ 0 w 83"/>
                      <a:gd name="T5" fmla="*/ 0 h 38"/>
                      <a:gd name="T6" fmla="*/ 0 w 83"/>
                      <a:gd name="T7" fmla="*/ 0 h 38"/>
                      <a:gd name="T8" fmla="*/ 0 w 83"/>
                      <a:gd name="T9" fmla="*/ 0 h 38"/>
                      <a:gd name="T10" fmla="*/ 0 w 83"/>
                      <a:gd name="T11" fmla="*/ 0 h 38"/>
                      <a:gd name="T12" fmla="*/ 0 w 83"/>
                      <a:gd name="T13" fmla="*/ 0 h 38"/>
                      <a:gd name="T14" fmla="*/ 0 w 83"/>
                      <a:gd name="T15" fmla="*/ 0 h 38"/>
                      <a:gd name="T16" fmla="*/ 0 w 83"/>
                      <a:gd name="T17" fmla="*/ 0 h 38"/>
                      <a:gd name="T18" fmla="*/ 0 w 83"/>
                      <a:gd name="T19" fmla="*/ 0 h 38"/>
                      <a:gd name="T20" fmla="*/ 0 w 83"/>
                      <a:gd name="T21" fmla="*/ 0 h 38"/>
                      <a:gd name="T22" fmla="*/ 0 w 83"/>
                      <a:gd name="T23" fmla="*/ 0 h 38"/>
                      <a:gd name="T24" fmla="*/ 0 w 83"/>
                      <a:gd name="T25" fmla="*/ 0 h 38"/>
                      <a:gd name="T26" fmla="*/ 0 w 83"/>
                      <a:gd name="T27" fmla="*/ 0 h 38"/>
                      <a:gd name="T28" fmla="*/ 0 w 83"/>
                      <a:gd name="T29" fmla="*/ 0 h 38"/>
                      <a:gd name="T30" fmla="*/ 0 w 83"/>
                      <a:gd name="T31" fmla="*/ 0 h 38"/>
                      <a:gd name="T32" fmla="*/ 0 w 83"/>
                      <a:gd name="T33" fmla="*/ 0 h 38"/>
                      <a:gd name="T34" fmla="*/ 0 w 83"/>
                      <a:gd name="T35" fmla="*/ 0 h 38"/>
                      <a:gd name="T36" fmla="*/ 0 w 83"/>
                      <a:gd name="T37" fmla="*/ 0 h 38"/>
                      <a:gd name="T38" fmla="*/ 0 w 83"/>
                      <a:gd name="T39" fmla="*/ 0 h 38"/>
                      <a:gd name="T40" fmla="*/ 0 w 83"/>
                      <a:gd name="T41" fmla="*/ 0 h 38"/>
                      <a:gd name="T42" fmla="*/ 0 w 83"/>
                      <a:gd name="T43" fmla="*/ 0 h 38"/>
                      <a:gd name="T44" fmla="*/ 0 w 83"/>
                      <a:gd name="T45" fmla="*/ 0 h 38"/>
                      <a:gd name="T46" fmla="*/ 0 w 83"/>
                      <a:gd name="T47" fmla="*/ 0 h 38"/>
                      <a:gd name="T48" fmla="*/ 0 w 83"/>
                      <a:gd name="T49" fmla="*/ 0 h 38"/>
                      <a:gd name="T50" fmla="*/ 0 w 83"/>
                      <a:gd name="T51" fmla="*/ 0 h 38"/>
                      <a:gd name="T52" fmla="*/ 0 w 83"/>
                      <a:gd name="T53" fmla="*/ 0 h 38"/>
                      <a:gd name="T54" fmla="*/ 0 w 83"/>
                      <a:gd name="T55" fmla="*/ 0 h 38"/>
                      <a:gd name="T56" fmla="*/ 0 w 83"/>
                      <a:gd name="T57" fmla="*/ 0 h 38"/>
                      <a:gd name="T58" fmla="*/ 0 w 83"/>
                      <a:gd name="T59" fmla="*/ 0 h 38"/>
                      <a:gd name="T60" fmla="*/ 0 w 83"/>
                      <a:gd name="T61" fmla="*/ 0 h 38"/>
                      <a:gd name="T62" fmla="*/ 0 w 83"/>
                      <a:gd name="T63" fmla="*/ 0 h 38"/>
                      <a:gd name="T64" fmla="*/ 0 w 83"/>
                      <a:gd name="T65" fmla="*/ 0 h 38"/>
                      <a:gd name="T66" fmla="*/ 0 w 83"/>
                      <a:gd name="T67" fmla="*/ 0 h 38"/>
                      <a:gd name="T68" fmla="*/ 0 w 83"/>
                      <a:gd name="T69" fmla="*/ 0 h 38"/>
                      <a:gd name="T70" fmla="*/ 0 w 83"/>
                      <a:gd name="T71" fmla="*/ 0 h 38"/>
                      <a:gd name="T72" fmla="*/ 0 w 83"/>
                      <a:gd name="T73" fmla="*/ 0 h 38"/>
                      <a:gd name="T74" fmla="*/ 0 w 83"/>
                      <a:gd name="T75" fmla="*/ 0 h 38"/>
                      <a:gd name="T76" fmla="*/ 0 w 83"/>
                      <a:gd name="T77" fmla="*/ 0 h 38"/>
                      <a:gd name="T78" fmla="*/ 0 w 83"/>
                      <a:gd name="T79" fmla="*/ 0 h 38"/>
                      <a:gd name="T80" fmla="*/ 0 w 83"/>
                      <a:gd name="T81" fmla="*/ 0 h 38"/>
                      <a:gd name="T82" fmla="*/ 0 w 83"/>
                      <a:gd name="T83" fmla="*/ 0 h 38"/>
                      <a:gd name="T84" fmla="*/ 0 w 83"/>
                      <a:gd name="T85" fmla="*/ 0 h 38"/>
                      <a:gd name="T86" fmla="*/ 0 w 83"/>
                      <a:gd name="T87" fmla="*/ 0 h 38"/>
                      <a:gd name="T88" fmla="*/ 0 w 83"/>
                      <a:gd name="T89" fmla="*/ 0 h 38"/>
                      <a:gd name="T90" fmla="*/ 0 w 83"/>
                      <a:gd name="T91" fmla="*/ 0 h 38"/>
                      <a:gd name="T92" fmla="*/ 0 w 83"/>
                      <a:gd name="T93" fmla="*/ 0 h 38"/>
                      <a:gd name="T94" fmla="*/ 0 w 83"/>
                      <a:gd name="T95" fmla="*/ 0 h 38"/>
                      <a:gd name="T96" fmla="*/ 0 w 83"/>
                      <a:gd name="T97" fmla="*/ 0 h 3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3"/>
                      <a:gd name="T148" fmla="*/ 0 h 38"/>
                      <a:gd name="T149" fmla="*/ 83 w 83"/>
                      <a:gd name="T150" fmla="*/ 38 h 3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3" h="38">
                        <a:moveTo>
                          <a:pt x="82" y="4"/>
                        </a:moveTo>
                        <a:lnTo>
                          <a:pt x="82" y="4"/>
                        </a:lnTo>
                        <a:lnTo>
                          <a:pt x="81" y="2"/>
                        </a:lnTo>
                        <a:lnTo>
                          <a:pt x="79" y="1"/>
                        </a:lnTo>
                        <a:lnTo>
                          <a:pt x="76" y="1"/>
                        </a:lnTo>
                        <a:lnTo>
                          <a:pt x="71" y="2"/>
                        </a:lnTo>
                        <a:lnTo>
                          <a:pt x="63" y="3"/>
                        </a:lnTo>
                        <a:lnTo>
                          <a:pt x="55" y="4"/>
                        </a:lnTo>
                        <a:lnTo>
                          <a:pt x="45" y="4"/>
                        </a:lnTo>
                        <a:lnTo>
                          <a:pt x="35" y="3"/>
                        </a:lnTo>
                        <a:lnTo>
                          <a:pt x="26" y="3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11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1" y="31"/>
                        </a:lnTo>
                        <a:lnTo>
                          <a:pt x="2" y="33"/>
                        </a:lnTo>
                        <a:lnTo>
                          <a:pt x="4" y="34"/>
                        </a:lnTo>
                        <a:lnTo>
                          <a:pt x="7" y="35"/>
                        </a:lnTo>
                        <a:lnTo>
                          <a:pt x="11" y="35"/>
                        </a:lnTo>
                        <a:lnTo>
                          <a:pt x="19" y="37"/>
                        </a:lnTo>
                        <a:lnTo>
                          <a:pt x="29" y="37"/>
                        </a:lnTo>
                        <a:lnTo>
                          <a:pt x="40" y="37"/>
                        </a:lnTo>
                        <a:lnTo>
                          <a:pt x="51" y="38"/>
                        </a:lnTo>
                        <a:lnTo>
                          <a:pt x="61" y="37"/>
                        </a:lnTo>
                        <a:lnTo>
                          <a:pt x="70" y="37"/>
                        </a:lnTo>
                        <a:lnTo>
                          <a:pt x="76" y="35"/>
                        </a:lnTo>
                        <a:lnTo>
                          <a:pt x="79" y="34"/>
                        </a:lnTo>
                        <a:lnTo>
                          <a:pt x="81" y="32"/>
                        </a:lnTo>
                        <a:lnTo>
                          <a:pt x="83" y="30"/>
                        </a:lnTo>
                        <a:lnTo>
                          <a:pt x="83" y="28"/>
                        </a:lnTo>
                        <a:lnTo>
                          <a:pt x="83" y="22"/>
                        </a:lnTo>
                        <a:lnTo>
                          <a:pt x="83" y="14"/>
                        </a:lnTo>
                        <a:lnTo>
                          <a:pt x="82" y="8"/>
                        </a:lnTo>
                        <a:lnTo>
                          <a:pt x="82" y="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7" name="Freeform 66"/>
                  <p:cNvSpPr>
                    <a:spLocks/>
                  </p:cNvSpPr>
                  <p:nvPr/>
                </p:nvSpPr>
                <p:spPr bwMode="auto">
                  <a:xfrm>
                    <a:off x="582" y="1810"/>
                    <a:ext cx="14" cy="6"/>
                  </a:xfrm>
                  <a:custGeom>
                    <a:avLst/>
                    <a:gdLst>
                      <a:gd name="T0" fmla="*/ 0 w 82"/>
                      <a:gd name="T1" fmla="*/ 0 h 37"/>
                      <a:gd name="T2" fmla="*/ 0 w 82"/>
                      <a:gd name="T3" fmla="*/ 0 h 37"/>
                      <a:gd name="T4" fmla="*/ 0 w 82"/>
                      <a:gd name="T5" fmla="*/ 0 h 37"/>
                      <a:gd name="T6" fmla="*/ 0 w 82"/>
                      <a:gd name="T7" fmla="*/ 0 h 37"/>
                      <a:gd name="T8" fmla="*/ 0 w 82"/>
                      <a:gd name="T9" fmla="*/ 0 h 37"/>
                      <a:gd name="T10" fmla="*/ 0 w 82"/>
                      <a:gd name="T11" fmla="*/ 0 h 37"/>
                      <a:gd name="T12" fmla="*/ 0 w 82"/>
                      <a:gd name="T13" fmla="*/ 0 h 37"/>
                      <a:gd name="T14" fmla="*/ 0 w 82"/>
                      <a:gd name="T15" fmla="*/ 0 h 37"/>
                      <a:gd name="T16" fmla="*/ 0 w 82"/>
                      <a:gd name="T17" fmla="*/ 0 h 37"/>
                      <a:gd name="T18" fmla="*/ 0 w 82"/>
                      <a:gd name="T19" fmla="*/ 0 h 37"/>
                      <a:gd name="T20" fmla="*/ 0 w 82"/>
                      <a:gd name="T21" fmla="*/ 0 h 37"/>
                      <a:gd name="T22" fmla="*/ 0 w 82"/>
                      <a:gd name="T23" fmla="*/ 0 h 37"/>
                      <a:gd name="T24" fmla="*/ 0 w 82"/>
                      <a:gd name="T25" fmla="*/ 0 h 37"/>
                      <a:gd name="T26" fmla="*/ 0 w 82"/>
                      <a:gd name="T27" fmla="*/ 0 h 37"/>
                      <a:gd name="T28" fmla="*/ 0 w 82"/>
                      <a:gd name="T29" fmla="*/ 0 h 37"/>
                      <a:gd name="T30" fmla="*/ 0 w 82"/>
                      <a:gd name="T31" fmla="*/ 0 h 37"/>
                      <a:gd name="T32" fmla="*/ 0 w 82"/>
                      <a:gd name="T33" fmla="*/ 0 h 37"/>
                      <a:gd name="T34" fmla="*/ 0 w 82"/>
                      <a:gd name="T35" fmla="*/ 0 h 37"/>
                      <a:gd name="T36" fmla="*/ 0 w 82"/>
                      <a:gd name="T37" fmla="*/ 0 h 37"/>
                      <a:gd name="T38" fmla="*/ 0 w 82"/>
                      <a:gd name="T39" fmla="*/ 0 h 37"/>
                      <a:gd name="T40" fmla="*/ 0 w 82"/>
                      <a:gd name="T41" fmla="*/ 0 h 37"/>
                      <a:gd name="T42" fmla="*/ 0 w 82"/>
                      <a:gd name="T43" fmla="*/ 0 h 37"/>
                      <a:gd name="T44" fmla="*/ 0 w 82"/>
                      <a:gd name="T45" fmla="*/ 0 h 37"/>
                      <a:gd name="T46" fmla="*/ 0 w 82"/>
                      <a:gd name="T47" fmla="*/ 0 h 37"/>
                      <a:gd name="T48" fmla="*/ 0 w 82"/>
                      <a:gd name="T49" fmla="*/ 0 h 37"/>
                      <a:gd name="T50" fmla="*/ 0 w 82"/>
                      <a:gd name="T51" fmla="*/ 0 h 37"/>
                      <a:gd name="T52" fmla="*/ 0 w 82"/>
                      <a:gd name="T53" fmla="*/ 0 h 37"/>
                      <a:gd name="T54" fmla="*/ 0 w 82"/>
                      <a:gd name="T55" fmla="*/ 0 h 37"/>
                      <a:gd name="T56" fmla="*/ 0 w 82"/>
                      <a:gd name="T57" fmla="*/ 0 h 37"/>
                      <a:gd name="T58" fmla="*/ 0 w 82"/>
                      <a:gd name="T59" fmla="*/ 0 h 37"/>
                      <a:gd name="T60" fmla="*/ 0 w 82"/>
                      <a:gd name="T61" fmla="*/ 0 h 37"/>
                      <a:gd name="T62" fmla="*/ 0 w 82"/>
                      <a:gd name="T63" fmla="*/ 0 h 37"/>
                      <a:gd name="T64" fmla="*/ 0 w 82"/>
                      <a:gd name="T65" fmla="*/ 0 h 37"/>
                      <a:gd name="T66" fmla="*/ 0 w 82"/>
                      <a:gd name="T67" fmla="*/ 0 h 37"/>
                      <a:gd name="T68" fmla="*/ 0 w 82"/>
                      <a:gd name="T69" fmla="*/ 0 h 37"/>
                      <a:gd name="T70" fmla="*/ 0 w 82"/>
                      <a:gd name="T71" fmla="*/ 0 h 37"/>
                      <a:gd name="T72" fmla="*/ 0 w 82"/>
                      <a:gd name="T73" fmla="*/ 0 h 37"/>
                      <a:gd name="T74" fmla="*/ 0 w 82"/>
                      <a:gd name="T75" fmla="*/ 0 h 37"/>
                      <a:gd name="T76" fmla="*/ 0 w 82"/>
                      <a:gd name="T77" fmla="*/ 0 h 37"/>
                      <a:gd name="T78" fmla="*/ 0 w 82"/>
                      <a:gd name="T79" fmla="*/ 0 h 37"/>
                      <a:gd name="T80" fmla="*/ 0 w 82"/>
                      <a:gd name="T81" fmla="*/ 0 h 3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2"/>
                      <a:gd name="T124" fmla="*/ 0 h 37"/>
                      <a:gd name="T125" fmla="*/ 82 w 82"/>
                      <a:gd name="T126" fmla="*/ 37 h 3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2" h="37">
                        <a:moveTo>
                          <a:pt x="81" y="5"/>
                        </a:moveTo>
                        <a:lnTo>
                          <a:pt x="80" y="2"/>
                        </a:lnTo>
                        <a:lnTo>
                          <a:pt x="77" y="0"/>
                        </a:lnTo>
                        <a:lnTo>
                          <a:pt x="75" y="0"/>
                        </a:lnTo>
                        <a:lnTo>
                          <a:pt x="71" y="1"/>
                        </a:lnTo>
                        <a:lnTo>
                          <a:pt x="63" y="2"/>
                        </a:lnTo>
                        <a:lnTo>
                          <a:pt x="54" y="3"/>
                        </a:lnTo>
                        <a:lnTo>
                          <a:pt x="44" y="3"/>
                        </a:lnTo>
                        <a:lnTo>
                          <a:pt x="34" y="2"/>
                        </a:lnTo>
                        <a:lnTo>
                          <a:pt x="24" y="2"/>
                        </a:lnTo>
                        <a:lnTo>
                          <a:pt x="16" y="2"/>
                        </a:lnTo>
                        <a:lnTo>
                          <a:pt x="11" y="1"/>
                        </a:lnTo>
                        <a:lnTo>
                          <a:pt x="9" y="1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0"/>
                        </a:lnTo>
                        <a:lnTo>
                          <a:pt x="2" y="32"/>
                        </a:lnTo>
                        <a:lnTo>
                          <a:pt x="3" y="33"/>
                        </a:lnTo>
                        <a:lnTo>
                          <a:pt x="7" y="34"/>
                        </a:lnTo>
                        <a:lnTo>
                          <a:pt x="11" y="34"/>
                        </a:lnTo>
                        <a:lnTo>
                          <a:pt x="19" y="36"/>
                        </a:lnTo>
                        <a:lnTo>
                          <a:pt x="29" y="36"/>
                        </a:lnTo>
                        <a:lnTo>
                          <a:pt x="40" y="37"/>
                        </a:lnTo>
                        <a:lnTo>
                          <a:pt x="51" y="37"/>
                        </a:lnTo>
                        <a:lnTo>
                          <a:pt x="61" y="37"/>
                        </a:lnTo>
                        <a:lnTo>
                          <a:pt x="69" y="36"/>
                        </a:lnTo>
                        <a:lnTo>
                          <a:pt x="74" y="34"/>
                        </a:lnTo>
                        <a:lnTo>
                          <a:pt x="77" y="33"/>
                        </a:lnTo>
                        <a:lnTo>
                          <a:pt x="80" y="32"/>
                        </a:lnTo>
                        <a:lnTo>
                          <a:pt x="82" y="30"/>
                        </a:lnTo>
                        <a:lnTo>
                          <a:pt x="82" y="27"/>
                        </a:lnTo>
                        <a:lnTo>
                          <a:pt x="82" y="22"/>
                        </a:lnTo>
                        <a:lnTo>
                          <a:pt x="82" y="15"/>
                        </a:lnTo>
                        <a:lnTo>
                          <a:pt x="81" y="8"/>
                        </a:lnTo>
                        <a:lnTo>
                          <a:pt x="81" y="5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8" name="Freeform 67"/>
                  <p:cNvSpPr>
                    <a:spLocks/>
                  </p:cNvSpPr>
                  <p:nvPr/>
                </p:nvSpPr>
                <p:spPr bwMode="auto">
                  <a:xfrm>
                    <a:off x="582" y="1810"/>
                    <a:ext cx="14" cy="6"/>
                  </a:xfrm>
                  <a:custGeom>
                    <a:avLst/>
                    <a:gdLst>
                      <a:gd name="T0" fmla="*/ 0 w 82"/>
                      <a:gd name="T1" fmla="*/ 0 h 37"/>
                      <a:gd name="T2" fmla="*/ 0 w 82"/>
                      <a:gd name="T3" fmla="*/ 0 h 37"/>
                      <a:gd name="T4" fmla="*/ 0 w 82"/>
                      <a:gd name="T5" fmla="*/ 0 h 37"/>
                      <a:gd name="T6" fmla="*/ 0 w 82"/>
                      <a:gd name="T7" fmla="*/ 0 h 37"/>
                      <a:gd name="T8" fmla="*/ 0 w 82"/>
                      <a:gd name="T9" fmla="*/ 0 h 37"/>
                      <a:gd name="T10" fmla="*/ 0 w 82"/>
                      <a:gd name="T11" fmla="*/ 0 h 37"/>
                      <a:gd name="T12" fmla="*/ 0 w 82"/>
                      <a:gd name="T13" fmla="*/ 0 h 37"/>
                      <a:gd name="T14" fmla="*/ 0 w 82"/>
                      <a:gd name="T15" fmla="*/ 0 h 37"/>
                      <a:gd name="T16" fmla="*/ 0 w 82"/>
                      <a:gd name="T17" fmla="*/ 0 h 37"/>
                      <a:gd name="T18" fmla="*/ 0 w 82"/>
                      <a:gd name="T19" fmla="*/ 0 h 37"/>
                      <a:gd name="T20" fmla="*/ 0 w 82"/>
                      <a:gd name="T21" fmla="*/ 0 h 37"/>
                      <a:gd name="T22" fmla="*/ 0 w 82"/>
                      <a:gd name="T23" fmla="*/ 0 h 37"/>
                      <a:gd name="T24" fmla="*/ 0 w 82"/>
                      <a:gd name="T25" fmla="*/ 0 h 37"/>
                      <a:gd name="T26" fmla="*/ 0 w 82"/>
                      <a:gd name="T27" fmla="*/ 0 h 37"/>
                      <a:gd name="T28" fmla="*/ 0 w 82"/>
                      <a:gd name="T29" fmla="*/ 0 h 37"/>
                      <a:gd name="T30" fmla="*/ 0 w 82"/>
                      <a:gd name="T31" fmla="*/ 0 h 37"/>
                      <a:gd name="T32" fmla="*/ 0 w 82"/>
                      <a:gd name="T33" fmla="*/ 0 h 37"/>
                      <a:gd name="T34" fmla="*/ 0 w 82"/>
                      <a:gd name="T35" fmla="*/ 0 h 37"/>
                      <a:gd name="T36" fmla="*/ 0 w 82"/>
                      <a:gd name="T37" fmla="*/ 0 h 37"/>
                      <a:gd name="T38" fmla="*/ 0 w 82"/>
                      <a:gd name="T39" fmla="*/ 0 h 37"/>
                      <a:gd name="T40" fmla="*/ 0 w 82"/>
                      <a:gd name="T41" fmla="*/ 0 h 37"/>
                      <a:gd name="T42" fmla="*/ 0 w 82"/>
                      <a:gd name="T43" fmla="*/ 0 h 37"/>
                      <a:gd name="T44" fmla="*/ 0 w 82"/>
                      <a:gd name="T45" fmla="*/ 0 h 37"/>
                      <a:gd name="T46" fmla="*/ 0 w 82"/>
                      <a:gd name="T47" fmla="*/ 0 h 37"/>
                      <a:gd name="T48" fmla="*/ 0 w 82"/>
                      <a:gd name="T49" fmla="*/ 0 h 37"/>
                      <a:gd name="T50" fmla="*/ 0 w 82"/>
                      <a:gd name="T51" fmla="*/ 0 h 37"/>
                      <a:gd name="T52" fmla="*/ 0 w 82"/>
                      <a:gd name="T53" fmla="*/ 0 h 37"/>
                      <a:gd name="T54" fmla="*/ 0 w 82"/>
                      <a:gd name="T55" fmla="*/ 0 h 37"/>
                      <a:gd name="T56" fmla="*/ 0 w 82"/>
                      <a:gd name="T57" fmla="*/ 0 h 37"/>
                      <a:gd name="T58" fmla="*/ 0 w 82"/>
                      <a:gd name="T59" fmla="*/ 0 h 37"/>
                      <a:gd name="T60" fmla="*/ 0 w 82"/>
                      <a:gd name="T61" fmla="*/ 0 h 37"/>
                      <a:gd name="T62" fmla="*/ 0 w 82"/>
                      <a:gd name="T63" fmla="*/ 0 h 37"/>
                      <a:gd name="T64" fmla="*/ 0 w 82"/>
                      <a:gd name="T65" fmla="*/ 0 h 37"/>
                      <a:gd name="T66" fmla="*/ 0 w 82"/>
                      <a:gd name="T67" fmla="*/ 0 h 37"/>
                      <a:gd name="T68" fmla="*/ 0 w 82"/>
                      <a:gd name="T69" fmla="*/ 0 h 37"/>
                      <a:gd name="T70" fmla="*/ 0 w 82"/>
                      <a:gd name="T71" fmla="*/ 0 h 37"/>
                      <a:gd name="T72" fmla="*/ 0 w 82"/>
                      <a:gd name="T73" fmla="*/ 0 h 37"/>
                      <a:gd name="T74" fmla="*/ 0 w 82"/>
                      <a:gd name="T75" fmla="*/ 0 h 37"/>
                      <a:gd name="T76" fmla="*/ 0 w 82"/>
                      <a:gd name="T77" fmla="*/ 0 h 37"/>
                      <a:gd name="T78" fmla="*/ 0 w 82"/>
                      <a:gd name="T79" fmla="*/ 0 h 37"/>
                      <a:gd name="T80" fmla="*/ 0 w 82"/>
                      <a:gd name="T81" fmla="*/ 0 h 37"/>
                      <a:gd name="T82" fmla="*/ 0 w 82"/>
                      <a:gd name="T83" fmla="*/ 0 h 37"/>
                      <a:gd name="T84" fmla="*/ 0 w 82"/>
                      <a:gd name="T85" fmla="*/ 0 h 37"/>
                      <a:gd name="T86" fmla="*/ 0 w 82"/>
                      <a:gd name="T87" fmla="*/ 0 h 37"/>
                      <a:gd name="T88" fmla="*/ 0 w 82"/>
                      <a:gd name="T89" fmla="*/ 0 h 37"/>
                      <a:gd name="T90" fmla="*/ 0 w 82"/>
                      <a:gd name="T91" fmla="*/ 0 h 37"/>
                      <a:gd name="T92" fmla="*/ 0 w 82"/>
                      <a:gd name="T93" fmla="*/ 0 h 37"/>
                      <a:gd name="T94" fmla="*/ 0 w 82"/>
                      <a:gd name="T95" fmla="*/ 0 h 37"/>
                      <a:gd name="T96" fmla="*/ 0 w 82"/>
                      <a:gd name="T97" fmla="*/ 0 h 3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2"/>
                      <a:gd name="T148" fmla="*/ 0 h 37"/>
                      <a:gd name="T149" fmla="*/ 82 w 82"/>
                      <a:gd name="T150" fmla="*/ 37 h 3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2" h="37">
                        <a:moveTo>
                          <a:pt x="81" y="5"/>
                        </a:moveTo>
                        <a:lnTo>
                          <a:pt x="81" y="5"/>
                        </a:lnTo>
                        <a:lnTo>
                          <a:pt x="80" y="2"/>
                        </a:lnTo>
                        <a:lnTo>
                          <a:pt x="77" y="0"/>
                        </a:lnTo>
                        <a:lnTo>
                          <a:pt x="75" y="0"/>
                        </a:lnTo>
                        <a:lnTo>
                          <a:pt x="71" y="1"/>
                        </a:lnTo>
                        <a:lnTo>
                          <a:pt x="63" y="2"/>
                        </a:lnTo>
                        <a:lnTo>
                          <a:pt x="54" y="3"/>
                        </a:lnTo>
                        <a:lnTo>
                          <a:pt x="44" y="3"/>
                        </a:lnTo>
                        <a:lnTo>
                          <a:pt x="34" y="2"/>
                        </a:lnTo>
                        <a:lnTo>
                          <a:pt x="24" y="2"/>
                        </a:lnTo>
                        <a:lnTo>
                          <a:pt x="16" y="2"/>
                        </a:lnTo>
                        <a:lnTo>
                          <a:pt x="11" y="1"/>
                        </a:lnTo>
                        <a:lnTo>
                          <a:pt x="9" y="1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0"/>
                        </a:lnTo>
                        <a:lnTo>
                          <a:pt x="2" y="32"/>
                        </a:lnTo>
                        <a:lnTo>
                          <a:pt x="3" y="33"/>
                        </a:lnTo>
                        <a:lnTo>
                          <a:pt x="7" y="34"/>
                        </a:lnTo>
                        <a:lnTo>
                          <a:pt x="11" y="34"/>
                        </a:lnTo>
                        <a:lnTo>
                          <a:pt x="19" y="36"/>
                        </a:lnTo>
                        <a:lnTo>
                          <a:pt x="29" y="36"/>
                        </a:lnTo>
                        <a:lnTo>
                          <a:pt x="40" y="37"/>
                        </a:lnTo>
                        <a:lnTo>
                          <a:pt x="51" y="37"/>
                        </a:lnTo>
                        <a:lnTo>
                          <a:pt x="61" y="37"/>
                        </a:lnTo>
                        <a:lnTo>
                          <a:pt x="69" y="36"/>
                        </a:lnTo>
                        <a:lnTo>
                          <a:pt x="74" y="34"/>
                        </a:lnTo>
                        <a:lnTo>
                          <a:pt x="77" y="33"/>
                        </a:lnTo>
                        <a:lnTo>
                          <a:pt x="80" y="32"/>
                        </a:lnTo>
                        <a:lnTo>
                          <a:pt x="82" y="30"/>
                        </a:lnTo>
                        <a:lnTo>
                          <a:pt x="82" y="27"/>
                        </a:lnTo>
                        <a:lnTo>
                          <a:pt x="82" y="22"/>
                        </a:lnTo>
                        <a:lnTo>
                          <a:pt x="82" y="15"/>
                        </a:lnTo>
                        <a:lnTo>
                          <a:pt x="81" y="8"/>
                        </a:lnTo>
                        <a:lnTo>
                          <a:pt x="81" y="5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9" name="Freeform 68"/>
                  <p:cNvSpPr>
                    <a:spLocks/>
                  </p:cNvSpPr>
                  <p:nvPr/>
                </p:nvSpPr>
                <p:spPr bwMode="auto">
                  <a:xfrm>
                    <a:off x="600" y="1811"/>
                    <a:ext cx="14" cy="6"/>
                  </a:xfrm>
                  <a:custGeom>
                    <a:avLst/>
                    <a:gdLst>
                      <a:gd name="T0" fmla="*/ 0 w 83"/>
                      <a:gd name="T1" fmla="*/ 0 h 38"/>
                      <a:gd name="T2" fmla="*/ 0 w 83"/>
                      <a:gd name="T3" fmla="*/ 0 h 38"/>
                      <a:gd name="T4" fmla="*/ 0 w 83"/>
                      <a:gd name="T5" fmla="*/ 0 h 38"/>
                      <a:gd name="T6" fmla="*/ 0 w 83"/>
                      <a:gd name="T7" fmla="*/ 0 h 38"/>
                      <a:gd name="T8" fmla="*/ 0 w 83"/>
                      <a:gd name="T9" fmla="*/ 0 h 38"/>
                      <a:gd name="T10" fmla="*/ 0 w 83"/>
                      <a:gd name="T11" fmla="*/ 0 h 38"/>
                      <a:gd name="T12" fmla="*/ 0 w 83"/>
                      <a:gd name="T13" fmla="*/ 0 h 38"/>
                      <a:gd name="T14" fmla="*/ 0 w 83"/>
                      <a:gd name="T15" fmla="*/ 0 h 38"/>
                      <a:gd name="T16" fmla="*/ 0 w 83"/>
                      <a:gd name="T17" fmla="*/ 0 h 38"/>
                      <a:gd name="T18" fmla="*/ 0 w 83"/>
                      <a:gd name="T19" fmla="*/ 0 h 38"/>
                      <a:gd name="T20" fmla="*/ 0 w 83"/>
                      <a:gd name="T21" fmla="*/ 0 h 38"/>
                      <a:gd name="T22" fmla="*/ 0 w 83"/>
                      <a:gd name="T23" fmla="*/ 0 h 38"/>
                      <a:gd name="T24" fmla="*/ 0 w 83"/>
                      <a:gd name="T25" fmla="*/ 0 h 38"/>
                      <a:gd name="T26" fmla="*/ 0 w 83"/>
                      <a:gd name="T27" fmla="*/ 0 h 38"/>
                      <a:gd name="T28" fmla="*/ 0 w 83"/>
                      <a:gd name="T29" fmla="*/ 0 h 38"/>
                      <a:gd name="T30" fmla="*/ 0 w 83"/>
                      <a:gd name="T31" fmla="*/ 0 h 38"/>
                      <a:gd name="T32" fmla="*/ 0 w 83"/>
                      <a:gd name="T33" fmla="*/ 0 h 38"/>
                      <a:gd name="T34" fmla="*/ 0 w 83"/>
                      <a:gd name="T35" fmla="*/ 0 h 38"/>
                      <a:gd name="T36" fmla="*/ 0 w 83"/>
                      <a:gd name="T37" fmla="*/ 0 h 38"/>
                      <a:gd name="T38" fmla="*/ 0 w 83"/>
                      <a:gd name="T39" fmla="*/ 0 h 38"/>
                      <a:gd name="T40" fmla="*/ 0 w 83"/>
                      <a:gd name="T41" fmla="*/ 0 h 38"/>
                      <a:gd name="T42" fmla="*/ 0 w 83"/>
                      <a:gd name="T43" fmla="*/ 0 h 38"/>
                      <a:gd name="T44" fmla="*/ 0 w 83"/>
                      <a:gd name="T45" fmla="*/ 0 h 38"/>
                      <a:gd name="T46" fmla="*/ 0 w 83"/>
                      <a:gd name="T47" fmla="*/ 0 h 38"/>
                      <a:gd name="T48" fmla="*/ 0 w 83"/>
                      <a:gd name="T49" fmla="*/ 0 h 38"/>
                      <a:gd name="T50" fmla="*/ 0 w 83"/>
                      <a:gd name="T51" fmla="*/ 0 h 38"/>
                      <a:gd name="T52" fmla="*/ 0 w 83"/>
                      <a:gd name="T53" fmla="*/ 0 h 38"/>
                      <a:gd name="T54" fmla="*/ 0 w 83"/>
                      <a:gd name="T55" fmla="*/ 0 h 38"/>
                      <a:gd name="T56" fmla="*/ 0 w 83"/>
                      <a:gd name="T57" fmla="*/ 0 h 38"/>
                      <a:gd name="T58" fmla="*/ 0 w 83"/>
                      <a:gd name="T59" fmla="*/ 0 h 38"/>
                      <a:gd name="T60" fmla="*/ 0 w 83"/>
                      <a:gd name="T61" fmla="*/ 0 h 38"/>
                      <a:gd name="T62" fmla="*/ 0 w 83"/>
                      <a:gd name="T63" fmla="*/ 0 h 38"/>
                      <a:gd name="T64" fmla="*/ 0 w 83"/>
                      <a:gd name="T65" fmla="*/ 0 h 38"/>
                      <a:gd name="T66" fmla="*/ 0 w 83"/>
                      <a:gd name="T67" fmla="*/ 0 h 38"/>
                      <a:gd name="T68" fmla="*/ 0 w 83"/>
                      <a:gd name="T69" fmla="*/ 0 h 38"/>
                      <a:gd name="T70" fmla="*/ 0 w 83"/>
                      <a:gd name="T71" fmla="*/ 0 h 38"/>
                      <a:gd name="T72" fmla="*/ 0 w 83"/>
                      <a:gd name="T73" fmla="*/ 0 h 38"/>
                      <a:gd name="T74" fmla="*/ 0 w 83"/>
                      <a:gd name="T75" fmla="*/ 0 h 38"/>
                      <a:gd name="T76" fmla="*/ 0 w 83"/>
                      <a:gd name="T77" fmla="*/ 0 h 38"/>
                      <a:gd name="T78" fmla="*/ 0 w 83"/>
                      <a:gd name="T79" fmla="*/ 0 h 38"/>
                      <a:gd name="T80" fmla="*/ 0 w 83"/>
                      <a:gd name="T81" fmla="*/ 0 h 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3"/>
                      <a:gd name="T124" fmla="*/ 0 h 38"/>
                      <a:gd name="T125" fmla="*/ 83 w 83"/>
                      <a:gd name="T126" fmla="*/ 38 h 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3" h="38">
                        <a:moveTo>
                          <a:pt x="82" y="5"/>
                        </a:moveTo>
                        <a:lnTo>
                          <a:pt x="81" y="2"/>
                        </a:lnTo>
                        <a:lnTo>
                          <a:pt x="79" y="0"/>
                        </a:lnTo>
                        <a:lnTo>
                          <a:pt x="76" y="0"/>
                        </a:lnTo>
                        <a:lnTo>
                          <a:pt x="71" y="1"/>
                        </a:lnTo>
                        <a:lnTo>
                          <a:pt x="64" y="2"/>
                        </a:lnTo>
                        <a:lnTo>
                          <a:pt x="55" y="4"/>
                        </a:lnTo>
                        <a:lnTo>
                          <a:pt x="45" y="4"/>
                        </a:lnTo>
                        <a:lnTo>
                          <a:pt x="35" y="2"/>
                        </a:lnTo>
                        <a:lnTo>
                          <a:pt x="25" y="2"/>
                        </a:lnTo>
                        <a:lnTo>
                          <a:pt x="17" y="2"/>
                        </a:lnTo>
                        <a:lnTo>
                          <a:pt x="11" y="1"/>
                        </a:ln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2" y="1"/>
                        </a:lnTo>
                        <a:lnTo>
                          <a:pt x="0" y="4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2" y="30"/>
                        </a:lnTo>
                        <a:lnTo>
                          <a:pt x="3" y="32"/>
                        </a:lnTo>
                        <a:lnTo>
                          <a:pt x="4" y="33"/>
                        </a:lnTo>
                        <a:lnTo>
                          <a:pt x="7" y="35"/>
                        </a:lnTo>
                        <a:lnTo>
                          <a:pt x="11" y="36"/>
                        </a:lnTo>
                        <a:lnTo>
                          <a:pt x="18" y="36"/>
                        </a:lnTo>
                        <a:lnTo>
                          <a:pt x="28" y="37"/>
                        </a:lnTo>
                        <a:lnTo>
                          <a:pt x="39" y="37"/>
                        </a:lnTo>
                        <a:lnTo>
                          <a:pt x="50" y="38"/>
                        </a:lnTo>
                        <a:lnTo>
                          <a:pt x="61" y="37"/>
                        </a:lnTo>
                        <a:lnTo>
                          <a:pt x="70" y="37"/>
                        </a:lnTo>
                        <a:lnTo>
                          <a:pt x="76" y="36"/>
                        </a:lnTo>
                        <a:lnTo>
                          <a:pt x="79" y="33"/>
                        </a:lnTo>
                        <a:lnTo>
                          <a:pt x="81" y="32"/>
                        </a:lnTo>
                        <a:lnTo>
                          <a:pt x="83" y="30"/>
                        </a:lnTo>
                        <a:lnTo>
                          <a:pt x="83" y="28"/>
                        </a:lnTo>
                        <a:lnTo>
                          <a:pt x="83" y="22"/>
                        </a:lnTo>
                        <a:lnTo>
                          <a:pt x="83" y="15"/>
                        </a:lnTo>
                        <a:lnTo>
                          <a:pt x="82" y="8"/>
                        </a:lnTo>
                        <a:lnTo>
                          <a:pt x="82" y="5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0" name="Freeform 69"/>
                  <p:cNvSpPr>
                    <a:spLocks/>
                  </p:cNvSpPr>
                  <p:nvPr/>
                </p:nvSpPr>
                <p:spPr bwMode="auto">
                  <a:xfrm>
                    <a:off x="600" y="1811"/>
                    <a:ext cx="14" cy="6"/>
                  </a:xfrm>
                  <a:custGeom>
                    <a:avLst/>
                    <a:gdLst>
                      <a:gd name="T0" fmla="*/ 0 w 83"/>
                      <a:gd name="T1" fmla="*/ 0 h 38"/>
                      <a:gd name="T2" fmla="*/ 0 w 83"/>
                      <a:gd name="T3" fmla="*/ 0 h 38"/>
                      <a:gd name="T4" fmla="*/ 0 w 83"/>
                      <a:gd name="T5" fmla="*/ 0 h 38"/>
                      <a:gd name="T6" fmla="*/ 0 w 83"/>
                      <a:gd name="T7" fmla="*/ 0 h 38"/>
                      <a:gd name="T8" fmla="*/ 0 w 83"/>
                      <a:gd name="T9" fmla="*/ 0 h 38"/>
                      <a:gd name="T10" fmla="*/ 0 w 83"/>
                      <a:gd name="T11" fmla="*/ 0 h 38"/>
                      <a:gd name="T12" fmla="*/ 0 w 83"/>
                      <a:gd name="T13" fmla="*/ 0 h 38"/>
                      <a:gd name="T14" fmla="*/ 0 w 83"/>
                      <a:gd name="T15" fmla="*/ 0 h 38"/>
                      <a:gd name="T16" fmla="*/ 0 w 83"/>
                      <a:gd name="T17" fmla="*/ 0 h 38"/>
                      <a:gd name="T18" fmla="*/ 0 w 83"/>
                      <a:gd name="T19" fmla="*/ 0 h 38"/>
                      <a:gd name="T20" fmla="*/ 0 w 83"/>
                      <a:gd name="T21" fmla="*/ 0 h 38"/>
                      <a:gd name="T22" fmla="*/ 0 w 83"/>
                      <a:gd name="T23" fmla="*/ 0 h 38"/>
                      <a:gd name="T24" fmla="*/ 0 w 83"/>
                      <a:gd name="T25" fmla="*/ 0 h 38"/>
                      <a:gd name="T26" fmla="*/ 0 w 83"/>
                      <a:gd name="T27" fmla="*/ 0 h 38"/>
                      <a:gd name="T28" fmla="*/ 0 w 83"/>
                      <a:gd name="T29" fmla="*/ 0 h 38"/>
                      <a:gd name="T30" fmla="*/ 0 w 83"/>
                      <a:gd name="T31" fmla="*/ 0 h 38"/>
                      <a:gd name="T32" fmla="*/ 0 w 83"/>
                      <a:gd name="T33" fmla="*/ 0 h 38"/>
                      <a:gd name="T34" fmla="*/ 0 w 83"/>
                      <a:gd name="T35" fmla="*/ 0 h 38"/>
                      <a:gd name="T36" fmla="*/ 0 w 83"/>
                      <a:gd name="T37" fmla="*/ 0 h 38"/>
                      <a:gd name="T38" fmla="*/ 0 w 83"/>
                      <a:gd name="T39" fmla="*/ 0 h 38"/>
                      <a:gd name="T40" fmla="*/ 0 w 83"/>
                      <a:gd name="T41" fmla="*/ 0 h 38"/>
                      <a:gd name="T42" fmla="*/ 0 w 83"/>
                      <a:gd name="T43" fmla="*/ 0 h 38"/>
                      <a:gd name="T44" fmla="*/ 0 w 83"/>
                      <a:gd name="T45" fmla="*/ 0 h 38"/>
                      <a:gd name="T46" fmla="*/ 0 w 83"/>
                      <a:gd name="T47" fmla="*/ 0 h 38"/>
                      <a:gd name="T48" fmla="*/ 0 w 83"/>
                      <a:gd name="T49" fmla="*/ 0 h 38"/>
                      <a:gd name="T50" fmla="*/ 0 w 83"/>
                      <a:gd name="T51" fmla="*/ 0 h 38"/>
                      <a:gd name="T52" fmla="*/ 0 w 83"/>
                      <a:gd name="T53" fmla="*/ 0 h 38"/>
                      <a:gd name="T54" fmla="*/ 0 w 83"/>
                      <a:gd name="T55" fmla="*/ 0 h 38"/>
                      <a:gd name="T56" fmla="*/ 0 w 83"/>
                      <a:gd name="T57" fmla="*/ 0 h 38"/>
                      <a:gd name="T58" fmla="*/ 0 w 83"/>
                      <a:gd name="T59" fmla="*/ 0 h 38"/>
                      <a:gd name="T60" fmla="*/ 0 w 83"/>
                      <a:gd name="T61" fmla="*/ 0 h 38"/>
                      <a:gd name="T62" fmla="*/ 0 w 83"/>
                      <a:gd name="T63" fmla="*/ 0 h 38"/>
                      <a:gd name="T64" fmla="*/ 0 w 83"/>
                      <a:gd name="T65" fmla="*/ 0 h 38"/>
                      <a:gd name="T66" fmla="*/ 0 w 83"/>
                      <a:gd name="T67" fmla="*/ 0 h 38"/>
                      <a:gd name="T68" fmla="*/ 0 w 83"/>
                      <a:gd name="T69" fmla="*/ 0 h 38"/>
                      <a:gd name="T70" fmla="*/ 0 w 83"/>
                      <a:gd name="T71" fmla="*/ 0 h 38"/>
                      <a:gd name="T72" fmla="*/ 0 w 83"/>
                      <a:gd name="T73" fmla="*/ 0 h 38"/>
                      <a:gd name="T74" fmla="*/ 0 w 83"/>
                      <a:gd name="T75" fmla="*/ 0 h 38"/>
                      <a:gd name="T76" fmla="*/ 0 w 83"/>
                      <a:gd name="T77" fmla="*/ 0 h 38"/>
                      <a:gd name="T78" fmla="*/ 0 w 83"/>
                      <a:gd name="T79" fmla="*/ 0 h 38"/>
                      <a:gd name="T80" fmla="*/ 0 w 83"/>
                      <a:gd name="T81" fmla="*/ 0 h 38"/>
                      <a:gd name="T82" fmla="*/ 0 w 83"/>
                      <a:gd name="T83" fmla="*/ 0 h 38"/>
                      <a:gd name="T84" fmla="*/ 0 w 83"/>
                      <a:gd name="T85" fmla="*/ 0 h 38"/>
                      <a:gd name="T86" fmla="*/ 0 w 83"/>
                      <a:gd name="T87" fmla="*/ 0 h 38"/>
                      <a:gd name="T88" fmla="*/ 0 w 83"/>
                      <a:gd name="T89" fmla="*/ 0 h 38"/>
                      <a:gd name="T90" fmla="*/ 0 w 83"/>
                      <a:gd name="T91" fmla="*/ 0 h 38"/>
                      <a:gd name="T92" fmla="*/ 0 w 83"/>
                      <a:gd name="T93" fmla="*/ 0 h 38"/>
                      <a:gd name="T94" fmla="*/ 0 w 83"/>
                      <a:gd name="T95" fmla="*/ 0 h 38"/>
                      <a:gd name="T96" fmla="*/ 0 w 83"/>
                      <a:gd name="T97" fmla="*/ 0 h 3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3"/>
                      <a:gd name="T148" fmla="*/ 0 h 38"/>
                      <a:gd name="T149" fmla="*/ 83 w 83"/>
                      <a:gd name="T150" fmla="*/ 38 h 3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3" h="38">
                        <a:moveTo>
                          <a:pt x="82" y="5"/>
                        </a:moveTo>
                        <a:lnTo>
                          <a:pt x="82" y="5"/>
                        </a:lnTo>
                        <a:lnTo>
                          <a:pt x="81" y="2"/>
                        </a:lnTo>
                        <a:lnTo>
                          <a:pt x="79" y="0"/>
                        </a:lnTo>
                        <a:lnTo>
                          <a:pt x="76" y="0"/>
                        </a:lnTo>
                        <a:lnTo>
                          <a:pt x="71" y="1"/>
                        </a:lnTo>
                        <a:lnTo>
                          <a:pt x="64" y="2"/>
                        </a:lnTo>
                        <a:lnTo>
                          <a:pt x="55" y="4"/>
                        </a:lnTo>
                        <a:lnTo>
                          <a:pt x="45" y="4"/>
                        </a:lnTo>
                        <a:lnTo>
                          <a:pt x="35" y="2"/>
                        </a:lnTo>
                        <a:lnTo>
                          <a:pt x="25" y="2"/>
                        </a:lnTo>
                        <a:lnTo>
                          <a:pt x="17" y="2"/>
                        </a:lnTo>
                        <a:lnTo>
                          <a:pt x="11" y="1"/>
                        </a:lnTo>
                        <a:lnTo>
                          <a:pt x="9" y="1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2" y="1"/>
                        </a:lnTo>
                        <a:lnTo>
                          <a:pt x="0" y="4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2" y="30"/>
                        </a:lnTo>
                        <a:lnTo>
                          <a:pt x="3" y="32"/>
                        </a:lnTo>
                        <a:lnTo>
                          <a:pt x="4" y="33"/>
                        </a:lnTo>
                        <a:lnTo>
                          <a:pt x="7" y="35"/>
                        </a:lnTo>
                        <a:lnTo>
                          <a:pt x="11" y="36"/>
                        </a:lnTo>
                        <a:lnTo>
                          <a:pt x="18" y="36"/>
                        </a:lnTo>
                        <a:lnTo>
                          <a:pt x="28" y="37"/>
                        </a:lnTo>
                        <a:lnTo>
                          <a:pt x="39" y="37"/>
                        </a:lnTo>
                        <a:lnTo>
                          <a:pt x="50" y="38"/>
                        </a:lnTo>
                        <a:lnTo>
                          <a:pt x="61" y="37"/>
                        </a:lnTo>
                        <a:lnTo>
                          <a:pt x="70" y="37"/>
                        </a:lnTo>
                        <a:lnTo>
                          <a:pt x="76" y="36"/>
                        </a:lnTo>
                        <a:lnTo>
                          <a:pt x="79" y="33"/>
                        </a:lnTo>
                        <a:lnTo>
                          <a:pt x="81" y="32"/>
                        </a:lnTo>
                        <a:lnTo>
                          <a:pt x="83" y="30"/>
                        </a:lnTo>
                        <a:lnTo>
                          <a:pt x="83" y="28"/>
                        </a:lnTo>
                        <a:lnTo>
                          <a:pt x="83" y="22"/>
                        </a:lnTo>
                        <a:lnTo>
                          <a:pt x="83" y="15"/>
                        </a:lnTo>
                        <a:lnTo>
                          <a:pt x="82" y="8"/>
                        </a:lnTo>
                        <a:lnTo>
                          <a:pt x="82" y="5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1" name="Freeform 70"/>
                  <p:cNvSpPr>
                    <a:spLocks/>
                  </p:cNvSpPr>
                  <p:nvPr/>
                </p:nvSpPr>
                <p:spPr bwMode="auto">
                  <a:xfrm>
                    <a:off x="545" y="1811"/>
                    <a:ext cx="14" cy="6"/>
                  </a:xfrm>
                  <a:custGeom>
                    <a:avLst/>
                    <a:gdLst>
                      <a:gd name="T0" fmla="*/ 0 w 83"/>
                      <a:gd name="T1" fmla="*/ 0 h 37"/>
                      <a:gd name="T2" fmla="*/ 0 w 83"/>
                      <a:gd name="T3" fmla="*/ 0 h 37"/>
                      <a:gd name="T4" fmla="*/ 0 w 83"/>
                      <a:gd name="T5" fmla="*/ 0 h 37"/>
                      <a:gd name="T6" fmla="*/ 0 w 83"/>
                      <a:gd name="T7" fmla="*/ 0 h 37"/>
                      <a:gd name="T8" fmla="*/ 0 w 83"/>
                      <a:gd name="T9" fmla="*/ 0 h 37"/>
                      <a:gd name="T10" fmla="*/ 0 w 83"/>
                      <a:gd name="T11" fmla="*/ 0 h 37"/>
                      <a:gd name="T12" fmla="*/ 0 w 83"/>
                      <a:gd name="T13" fmla="*/ 0 h 37"/>
                      <a:gd name="T14" fmla="*/ 0 w 83"/>
                      <a:gd name="T15" fmla="*/ 0 h 37"/>
                      <a:gd name="T16" fmla="*/ 0 w 83"/>
                      <a:gd name="T17" fmla="*/ 0 h 37"/>
                      <a:gd name="T18" fmla="*/ 0 w 83"/>
                      <a:gd name="T19" fmla="*/ 0 h 37"/>
                      <a:gd name="T20" fmla="*/ 0 w 83"/>
                      <a:gd name="T21" fmla="*/ 0 h 37"/>
                      <a:gd name="T22" fmla="*/ 0 w 83"/>
                      <a:gd name="T23" fmla="*/ 0 h 37"/>
                      <a:gd name="T24" fmla="*/ 0 w 83"/>
                      <a:gd name="T25" fmla="*/ 0 h 37"/>
                      <a:gd name="T26" fmla="*/ 0 w 83"/>
                      <a:gd name="T27" fmla="*/ 0 h 37"/>
                      <a:gd name="T28" fmla="*/ 0 w 83"/>
                      <a:gd name="T29" fmla="*/ 0 h 37"/>
                      <a:gd name="T30" fmla="*/ 0 w 83"/>
                      <a:gd name="T31" fmla="*/ 0 h 37"/>
                      <a:gd name="T32" fmla="*/ 0 w 83"/>
                      <a:gd name="T33" fmla="*/ 0 h 37"/>
                      <a:gd name="T34" fmla="*/ 0 w 83"/>
                      <a:gd name="T35" fmla="*/ 0 h 37"/>
                      <a:gd name="T36" fmla="*/ 0 w 83"/>
                      <a:gd name="T37" fmla="*/ 0 h 37"/>
                      <a:gd name="T38" fmla="*/ 0 w 83"/>
                      <a:gd name="T39" fmla="*/ 0 h 37"/>
                      <a:gd name="T40" fmla="*/ 0 w 83"/>
                      <a:gd name="T41" fmla="*/ 0 h 37"/>
                      <a:gd name="T42" fmla="*/ 0 w 83"/>
                      <a:gd name="T43" fmla="*/ 0 h 37"/>
                      <a:gd name="T44" fmla="*/ 0 w 83"/>
                      <a:gd name="T45" fmla="*/ 0 h 37"/>
                      <a:gd name="T46" fmla="*/ 0 w 83"/>
                      <a:gd name="T47" fmla="*/ 0 h 37"/>
                      <a:gd name="T48" fmla="*/ 0 w 83"/>
                      <a:gd name="T49" fmla="*/ 0 h 37"/>
                      <a:gd name="T50" fmla="*/ 0 w 83"/>
                      <a:gd name="T51" fmla="*/ 0 h 37"/>
                      <a:gd name="T52" fmla="*/ 0 w 83"/>
                      <a:gd name="T53" fmla="*/ 0 h 37"/>
                      <a:gd name="T54" fmla="*/ 0 w 83"/>
                      <a:gd name="T55" fmla="*/ 0 h 37"/>
                      <a:gd name="T56" fmla="*/ 0 w 83"/>
                      <a:gd name="T57" fmla="*/ 0 h 37"/>
                      <a:gd name="T58" fmla="*/ 0 w 83"/>
                      <a:gd name="T59" fmla="*/ 0 h 37"/>
                      <a:gd name="T60" fmla="*/ 0 w 83"/>
                      <a:gd name="T61" fmla="*/ 0 h 37"/>
                      <a:gd name="T62" fmla="*/ 0 w 83"/>
                      <a:gd name="T63" fmla="*/ 0 h 37"/>
                      <a:gd name="T64" fmla="*/ 0 w 83"/>
                      <a:gd name="T65" fmla="*/ 0 h 37"/>
                      <a:gd name="T66" fmla="*/ 0 w 83"/>
                      <a:gd name="T67" fmla="*/ 0 h 37"/>
                      <a:gd name="T68" fmla="*/ 0 w 83"/>
                      <a:gd name="T69" fmla="*/ 0 h 37"/>
                      <a:gd name="T70" fmla="*/ 0 w 83"/>
                      <a:gd name="T71" fmla="*/ 0 h 37"/>
                      <a:gd name="T72" fmla="*/ 0 w 83"/>
                      <a:gd name="T73" fmla="*/ 0 h 37"/>
                      <a:gd name="T74" fmla="*/ 0 w 83"/>
                      <a:gd name="T75" fmla="*/ 0 h 37"/>
                      <a:gd name="T76" fmla="*/ 0 w 83"/>
                      <a:gd name="T77" fmla="*/ 0 h 37"/>
                      <a:gd name="T78" fmla="*/ 0 w 83"/>
                      <a:gd name="T79" fmla="*/ 0 h 37"/>
                      <a:gd name="T80" fmla="*/ 0 w 83"/>
                      <a:gd name="T81" fmla="*/ 0 h 3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3"/>
                      <a:gd name="T124" fmla="*/ 0 h 37"/>
                      <a:gd name="T125" fmla="*/ 83 w 83"/>
                      <a:gd name="T126" fmla="*/ 37 h 3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3" h="37">
                        <a:moveTo>
                          <a:pt x="81" y="5"/>
                        </a:moveTo>
                        <a:lnTo>
                          <a:pt x="80" y="2"/>
                        </a:lnTo>
                        <a:lnTo>
                          <a:pt x="78" y="0"/>
                        </a:lnTo>
                        <a:lnTo>
                          <a:pt x="75" y="0"/>
                        </a:lnTo>
                        <a:lnTo>
                          <a:pt x="70" y="1"/>
                        </a:lnTo>
                        <a:lnTo>
                          <a:pt x="63" y="2"/>
                        </a:lnTo>
                        <a:lnTo>
                          <a:pt x="54" y="4"/>
                        </a:lnTo>
                        <a:lnTo>
                          <a:pt x="44" y="4"/>
                        </a:lnTo>
                        <a:lnTo>
                          <a:pt x="34" y="2"/>
                        </a:lnTo>
                        <a:lnTo>
                          <a:pt x="24" y="2"/>
                        </a:lnTo>
                        <a:lnTo>
                          <a:pt x="16" y="2"/>
                        </a:lnTo>
                        <a:lnTo>
                          <a:pt x="11" y="1"/>
                        </a:lnTo>
                        <a:lnTo>
                          <a:pt x="8" y="1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0"/>
                        </a:lnTo>
                        <a:lnTo>
                          <a:pt x="2" y="32"/>
                        </a:lnTo>
                        <a:lnTo>
                          <a:pt x="3" y="33"/>
                        </a:lnTo>
                        <a:lnTo>
                          <a:pt x="6" y="35"/>
                        </a:lnTo>
                        <a:lnTo>
                          <a:pt x="11" y="35"/>
                        </a:lnTo>
                        <a:lnTo>
                          <a:pt x="18" y="36"/>
                        </a:lnTo>
                        <a:lnTo>
                          <a:pt x="28" y="36"/>
                        </a:lnTo>
                        <a:lnTo>
                          <a:pt x="39" y="37"/>
                        </a:lnTo>
                        <a:lnTo>
                          <a:pt x="50" y="37"/>
                        </a:lnTo>
                        <a:lnTo>
                          <a:pt x="60" y="37"/>
                        </a:lnTo>
                        <a:lnTo>
                          <a:pt x="69" y="36"/>
                        </a:lnTo>
                        <a:lnTo>
                          <a:pt x="75" y="35"/>
                        </a:lnTo>
                        <a:lnTo>
                          <a:pt x="78" y="33"/>
                        </a:lnTo>
                        <a:lnTo>
                          <a:pt x="80" y="32"/>
                        </a:lnTo>
                        <a:lnTo>
                          <a:pt x="83" y="30"/>
                        </a:lnTo>
                        <a:lnTo>
                          <a:pt x="83" y="27"/>
                        </a:lnTo>
                        <a:lnTo>
                          <a:pt x="83" y="22"/>
                        </a:lnTo>
                        <a:lnTo>
                          <a:pt x="83" y="15"/>
                        </a:lnTo>
                        <a:lnTo>
                          <a:pt x="81" y="8"/>
                        </a:lnTo>
                        <a:lnTo>
                          <a:pt x="81" y="5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2" name="Freeform 71"/>
                  <p:cNvSpPr>
                    <a:spLocks/>
                  </p:cNvSpPr>
                  <p:nvPr/>
                </p:nvSpPr>
                <p:spPr bwMode="auto">
                  <a:xfrm>
                    <a:off x="545" y="1811"/>
                    <a:ext cx="14" cy="6"/>
                  </a:xfrm>
                  <a:custGeom>
                    <a:avLst/>
                    <a:gdLst>
                      <a:gd name="T0" fmla="*/ 0 w 83"/>
                      <a:gd name="T1" fmla="*/ 0 h 37"/>
                      <a:gd name="T2" fmla="*/ 0 w 83"/>
                      <a:gd name="T3" fmla="*/ 0 h 37"/>
                      <a:gd name="T4" fmla="*/ 0 w 83"/>
                      <a:gd name="T5" fmla="*/ 0 h 37"/>
                      <a:gd name="T6" fmla="*/ 0 w 83"/>
                      <a:gd name="T7" fmla="*/ 0 h 37"/>
                      <a:gd name="T8" fmla="*/ 0 w 83"/>
                      <a:gd name="T9" fmla="*/ 0 h 37"/>
                      <a:gd name="T10" fmla="*/ 0 w 83"/>
                      <a:gd name="T11" fmla="*/ 0 h 37"/>
                      <a:gd name="T12" fmla="*/ 0 w 83"/>
                      <a:gd name="T13" fmla="*/ 0 h 37"/>
                      <a:gd name="T14" fmla="*/ 0 w 83"/>
                      <a:gd name="T15" fmla="*/ 0 h 37"/>
                      <a:gd name="T16" fmla="*/ 0 w 83"/>
                      <a:gd name="T17" fmla="*/ 0 h 37"/>
                      <a:gd name="T18" fmla="*/ 0 w 83"/>
                      <a:gd name="T19" fmla="*/ 0 h 37"/>
                      <a:gd name="T20" fmla="*/ 0 w 83"/>
                      <a:gd name="T21" fmla="*/ 0 h 37"/>
                      <a:gd name="T22" fmla="*/ 0 w 83"/>
                      <a:gd name="T23" fmla="*/ 0 h 37"/>
                      <a:gd name="T24" fmla="*/ 0 w 83"/>
                      <a:gd name="T25" fmla="*/ 0 h 37"/>
                      <a:gd name="T26" fmla="*/ 0 w 83"/>
                      <a:gd name="T27" fmla="*/ 0 h 37"/>
                      <a:gd name="T28" fmla="*/ 0 w 83"/>
                      <a:gd name="T29" fmla="*/ 0 h 37"/>
                      <a:gd name="T30" fmla="*/ 0 w 83"/>
                      <a:gd name="T31" fmla="*/ 0 h 37"/>
                      <a:gd name="T32" fmla="*/ 0 w 83"/>
                      <a:gd name="T33" fmla="*/ 0 h 37"/>
                      <a:gd name="T34" fmla="*/ 0 w 83"/>
                      <a:gd name="T35" fmla="*/ 0 h 37"/>
                      <a:gd name="T36" fmla="*/ 0 w 83"/>
                      <a:gd name="T37" fmla="*/ 0 h 37"/>
                      <a:gd name="T38" fmla="*/ 0 w 83"/>
                      <a:gd name="T39" fmla="*/ 0 h 37"/>
                      <a:gd name="T40" fmla="*/ 0 w 83"/>
                      <a:gd name="T41" fmla="*/ 0 h 37"/>
                      <a:gd name="T42" fmla="*/ 0 w 83"/>
                      <a:gd name="T43" fmla="*/ 0 h 37"/>
                      <a:gd name="T44" fmla="*/ 0 w 83"/>
                      <a:gd name="T45" fmla="*/ 0 h 37"/>
                      <a:gd name="T46" fmla="*/ 0 w 83"/>
                      <a:gd name="T47" fmla="*/ 0 h 37"/>
                      <a:gd name="T48" fmla="*/ 0 w 83"/>
                      <a:gd name="T49" fmla="*/ 0 h 37"/>
                      <a:gd name="T50" fmla="*/ 0 w 83"/>
                      <a:gd name="T51" fmla="*/ 0 h 37"/>
                      <a:gd name="T52" fmla="*/ 0 w 83"/>
                      <a:gd name="T53" fmla="*/ 0 h 37"/>
                      <a:gd name="T54" fmla="*/ 0 w 83"/>
                      <a:gd name="T55" fmla="*/ 0 h 37"/>
                      <a:gd name="T56" fmla="*/ 0 w 83"/>
                      <a:gd name="T57" fmla="*/ 0 h 37"/>
                      <a:gd name="T58" fmla="*/ 0 w 83"/>
                      <a:gd name="T59" fmla="*/ 0 h 37"/>
                      <a:gd name="T60" fmla="*/ 0 w 83"/>
                      <a:gd name="T61" fmla="*/ 0 h 37"/>
                      <a:gd name="T62" fmla="*/ 0 w 83"/>
                      <a:gd name="T63" fmla="*/ 0 h 37"/>
                      <a:gd name="T64" fmla="*/ 0 w 83"/>
                      <a:gd name="T65" fmla="*/ 0 h 37"/>
                      <a:gd name="T66" fmla="*/ 0 w 83"/>
                      <a:gd name="T67" fmla="*/ 0 h 37"/>
                      <a:gd name="T68" fmla="*/ 0 w 83"/>
                      <a:gd name="T69" fmla="*/ 0 h 37"/>
                      <a:gd name="T70" fmla="*/ 0 w 83"/>
                      <a:gd name="T71" fmla="*/ 0 h 37"/>
                      <a:gd name="T72" fmla="*/ 0 w 83"/>
                      <a:gd name="T73" fmla="*/ 0 h 37"/>
                      <a:gd name="T74" fmla="*/ 0 w 83"/>
                      <a:gd name="T75" fmla="*/ 0 h 37"/>
                      <a:gd name="T76" fmla="*/ 0 w 83"/>
                      <a:gd name="T77" fmla="*/ 0 h 37"/>
                      <a:gd name="T78" fmla="*/ 0 w 83"/>
                      <a:gd name="T79" fmla="*/ 0 h 37"/>
                      <a:gd name="T80" fmla="*/ 0 w 83"/>
                      <a:gd name="T81" fmla="*/ 0 h 37"/>
                      <a:gd name="T82" fmla="*/ 0 w 83"/>
                      <a:gd name="T83" fmla="*/ 0 h 37"/>
                      <a:gd name="T84" fmla="*/ 0 w 83"/>
                      <a:gd name="T85" fmla="*/ 0 h 37"/>
                      <a:gd name="T86" fmla="*/ 0 w 83"/>
                      <a:gd name="T87" fmla="*/ 0 h 37"/>
                      <a:gd name="T88" fmla="*/ 0 w 83"/>
                      <a:gd name="T89" fmla="*/ 0 h 37"/>
                      <a:gd name="T90" fmla="*/ 0 w 83"/>
                      <a:gd name="T91" fmla="*/ 0 h 37"/>
                      <a:gd name="T92" fmla="*/ 0 w 83"/>
                      <a:gd name="T93" fmla="*/ 0 h 37"/>
                      <a:gd name="T94" fmla="*/ 0 w 83"/>
                      <a:gd name="T95" fmla="*/ 0 h 37"/>
                      <a:gd name="T96" fmla="*/ 0 w 83"/>
                      <a:gd name="T97" fmla="*/ 0 h 3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3"/>
                      <a:gd name="T148" fmla="*/ 0 h 37"/>
                      <a:gd name="T149" fmla="*/ 83 w 83"/>
                      <a:gd name="T150" fmla="*/ 37 h 3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3" h="37">
                        <a:moveTo>
                          <a:pt x="81" y="5"/>
                        </a:moveTo>
                        <a:lnTo>
                          <a:pt x="81" y="5"/>
                        </a:lnTo>
                        <a:lnTo>
                          <a:pt x="80" y="2"/>
                        </a:lnTo>
                        <a:lnTo>
                          <a:pt x="78" y="0"/>
                        </a:lnTo>
                        <a:lnTo>
                          <a:pt x="75" y="0"/>
                        </a:lnTo>
                        <a:lnTo>
                          <a:pt x="70" y="1"/>
                        </a:lnTo>
                        <a:lnTo>
                          <a:pt x="63" y="2"/>
                        </a:lnTo>
                        <a:lnTo>
                          <a:pt x="54" y="4"/>
                        </a:lnTo>
                        <a:lnTo>
                          <a:pt x="44" y="4"/>
                        </a:lnTo>
                        <a:lnTo>
                          <a:pt x="34" y="2"/>
                        </a:lnTo>
                        <a:lnTo>
                          <a:pt x="24" y="2"/>
                        </a:lnTo>
                        <a:lnTo>
                          <a:pt x="16" y="2"/>
                        </a:lnTo>
                        <a:lnTo>
                          <a:pt x="11" y="1"/>
                        </a:lnTo>
                        <a:lnTo>
                          <a:pt x="8" y="1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0"/>
                        </a:lnTo>
                        <a:lnTo>
                          <a:pt x="2" y="32"/>
                        </a:lnTo>
                        <a:lnTo>
                          <a:pt x="3" y="33"/>
                        </a:lnTo>
                        <a:lnTo>
                          <a:pt x="6" y="35"/>
                        </a:lnTo>
                        <a:lnTo>
                          <a:pt x="11" y="35"/>
                        </a:lnTo>
                        <a:lnTo>
                          <a:pt x="18" y="36"/>
                        </a:lnTo>
                        <a:lnTo>
                          <a:pt x="28" y="36"/>
                        </a:lnTo>
                        <a:lnTo>
                          <a:pt x="39" y="37"/>
                        </a:lnTo>
                        <a:lnTo>
                          <a:pt x="50" y="37"/>
                        </a:lnTo>
                        <a:lnTo>
                          <a:pt x="60" y="37"/>
                        </a:lnTo>
                        <a:lnTo>
                          <a:pt x="69" y="36"/>
                        </a:lnTo>
                        <a:lnTo>
                          <a:pt x="75" y="35"/>
                        </a:lnTo>
                        <a:lnTo>
                          <a:pt x="78" y="33"/>
                        </a:lnTo>
                        <a:lnTo>
                          <a:pt x="80" y="32"/>
                        </a:lnTo>
                        <a:lnTo>
                          <a:pt x="83" y="30"/>
                        </a:lnTo>
                        <a:lnTo>
                          <a:pt x="83" y="27"/>
                        </a:lnTo>
                        <a:lnTo>
                          <a:pt x="83" y="22"/>
                        </a:lnTo>
                        <a:lnTo>
                          <a:pt x="83" y="15"/>
                        </a:lnTo>
                        <a:lnTo>
                          <a:pt x="81" y="8"/>
                        </a:lnTo>
                        <a:lnTo>
                          <a:pt x="81" y="5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3" name="Freeform 72"/>
                  <p:cNvSpPr>
                    <a:spLocks/>
                  </p:cNvSpPr>
                  <p:nvPr/>
                </p:nvSpPr>
                <p:spPr bwMode="auto">
                  <a:xfrm>
                    <a:off x="534" y="1820"/>
                    <a:ext cx="14" cy="6"/>
                  </a:xfrm>
                  <a:custGeom>
                    <a:avLst/>
                    <a:gdLst>
                      <a:gd name="T0" fmla="*/ 0 w 84"/>
                      <a:gd name="T1" fmla="*/ 0 h 36"/>
                      <a:gd name="T2" fmla="*/ 0 w 84"/>
                      <a:gd name="T3" fmla="*/ 0 h 36"/>
                      <a:gd name="T4" fmla="*/ 0 w 84"/>
                      <a:gd name="T5" fmla="*/ 0 h 36"/>
                      <a:gd name="T6" fmla="*/ 0 w 84"/>
                      <a:gd name="T7" fmla="*/ 0 h 36"/>
                      <a:gd name="T8" fmla="*/ 0 w 84"/>
                      <a:gd name="T9" fmla="*/ 0 h 36"/>
                      <a:gd name="T10" fmla="*/ 0 w 84"/>
                      <a:gd name="T11" fmla="*/ 0 h 36"/>
                      <a:gd name="T12" fmla="*/ 0 w 84"/>
                      <a:gd name="T13" fmla="*/ 0 h 36"/>
                      <a:gd name="T14" fmla="*/ 0 w 84"/>
                      <a:gd name="T15" fmla="*/ 0 h 36"/>
                      <a:gd name="T16" fmla="*/ 0 w 84"/>
                      <a:gd name="T17" fmla="*/ 0 h 36"/>
                      <a:gd name="T18" fmla="*/ 0 w 84"/>
                      <a:gd name="T19" fmla="*/ 0 h 36"/>
                      <a:gd name="T20" fmla="*/ 0 w 84"/>
                      <a:gd name="T21" fmla="*/ 0 h 36"/>
                      <a:gd name="T22" fmla="*/ 0 w 84"/>
                      <a:gd name="T23" fmla="*/ 0 h 36"/>
                      <a:gd name="T24" fmla="*/ 0 w 84"/>
                      <a:gd name="T25" fmla="*/ 0 h 36"/>
                      <a:gd name="T26" fmla="*/ 0 w 84"/>
                      <a:gd name="T27" fmla="*/ 0 h 36"/>
                      <a:gd name="T28" fmla="*/ 0 w 84"/>
                      <a:gd name="T29" fmla="*/ 0 h 36"/>
                      <a:gd name="T30" fmla="*/ 0 w 84"/>
                      <a:gd name="T31" fmla="*/ 0 h 36"/>
                      <a:gd name="T32" fmla="*/ 0 w 84"/>
                      <a:gd name="T33" fmla="*/ 0 h 36"/>
                      <a:gd name="T34" fmla="*/ 0 w 84"/>
                      <a:gd name="T35" fmla="*/ 0 h 36"/>
                      <a:gd name="T36" fmla="*/ 0 w 84"/>
                      <a:gd name="T37" fmla="*/ 0 h 36"/>
                      <a:gd name="T38" fmla="*/ 0 w 84"/>
                      <a:gd name="T39" fmla="*/ 0 h 36"/>
                      <a:gd name="T40" fmla="*/ 0 w 84"/>
                      <a:gd name="T41" fmla="*/ 0 h 36"/>
                      <a:gd name="T42" fmla="*/ 0 w 84"/>
                      <a:gd name="T43" fmla="*/ 0 h 36"/>
                      <a:gd name="T44" fmla="*/ 0 w 84"/>
                      <a:gd name="T45" fmla="*/ 0 h 36"/>
                      <a:gd name="T46" fmla="*/ 0 w 84"/>
                      <a:gd name="T47" fmla="*/ 0 h 36"/>
                      <a:gd name="T48" fmla="*/ 0 w 84"/>
                      <a:gd name="T49" fmla="*/ 0 h 36"/>
                      <a:gd name="T50" fmla="*/ 0 w 84"/>
                      <a:gd name="T51" fmla="*/ 0 h 36"/>
                      <a:gd name="T52" fmla="*/ 0 w 84"/>
                      <a:gd name="T53" fmla="*/ 0 h 36"/>
                      <a:gd name="T54" fmla="*/ 0 w 84"/>
                      <a:gd name="T55" fmla="*/ 0 h 36"/>
                      <a:gd name="T56" fmla="*/ 0 w 84"/>
                      <a:gd name="T57" fmla="*/ 0 h 36"/>
                      <a:gd name="T58" fmla="*/ 0 w 84"/>
                      <a:gd name="T59" fmla="*/ 0 h 36"/>
                      <a:gd name="T60" fmla="*/ 0 w 84"/>
                      <a:gd name="T61" fmla="*/ 0 h 36"/>
                      <a:gd name="T62" fmla="*/ 0 w 84"/>
                      <a:gd name="T63" fmla="*/ 0 h 36"/>
                      <a:gd name="T64" fmla="*/ 0 w 84"/>
                      <a:gd name="T65" fmla="*/ 0 h 36"/>
                      <a:gd name="T66" fmla="*/ 0 w 84"/>
                      <a:gd name="T67" fmla="*/ 0 h 36"/>
                      <a:gd name="T68" fmla="*/ 0 w 84"/>
                      <a:gd name="T69" fmla="*/ 0 h 36"/>
                      <a:gd name="T70" fmla="*/ 0 w 84"/>
                      <a:gd name="T71" fmla="*/ 0 h 36"/>
                      <a:gd name="T72" fmla="*/ 0 w 84"/>
                      <a:gd name="T73" fmla="*/ 0 h 36"/>
                      <a:gd name="T74" fmla="*/ 0 w 84"/>
                      <a:gd name="T75" fmla="*/ 0 h 36"/>
                      <a:gd name="T76" fmla="*/ 0 w 84"/>
                      <a:gd name="T77" fmla="*/ 0 h 36"/>
                      <a:gd name="T78" fmla="*/ 0 w 84"/>
                      <a:gd name="T79" fmla="*/ 0 h 36"/>
                      <a:gd name="T80" fmla="*/ 0 w 84"/>
                      <a:gd name="T81" fmla="*/ 0 h 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4"/>
                      <a:gd name="T124" fmla="*/ 0 h 36"/>
                      <a:gd name="T125" fmla="*/ 84 w 84"/>
                      <a:gd name="T126" fmla="*/ 36 h 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4" h="36">
                        <a:moveTo>
                          <a:pt x="82" y="4"/>
                        </a:moveTo>
                        <a:lnTo>
                          <a:pt x="82" y="2"/>
                        </a:lnTo>
                        <a:lnTo>
                          <a:pt x="79" y="0"/>
                        </a:lnTo>
                        <a:lnTo>
                          <a:pt x="76" y="0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5" y="3"/>
                        </a:lnTo>
                        <a:lnTo>
                          <a:pt x="45" y="3"/>
                        </a:lnTo>
                        <a:lnTo>
                          <a:pt x="35" y="2"/>
                        </a:lnTo>
                        <a:lnTo>
                          <a:pt x="25" y="2"/>
                        </a:lnTo>
                        <a:lnTo>
                          <a:pt x="17" y="2"/>
                        </a:lnTo>
                        <a:lnTo>
                          <a:pt x="12" y="1"/>
                        </a:lnTo>
                        <a:lnTo>
                          <a:pt x="8" y="1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0"/>
                        </a:lnTo>
                        <a:lnTo>
                          <a:pt x="3" y="32"/>
                        </a:lnTo>
                        <a:lnTo>
                          <a:pt x="4" y="33"/>
                        </a:lnTo>
                        <a:lnTo>
                          <a:pt x="7" y="34"/>
                        </a:lnTo>
                        <a:lnTo>
                          <a:pt x="12" y="34"/>
                        </a:lnTo>
                        <a:lnTo>
                          <a:pt x="18" y="35"/>
                        </a:lnTo>
                        <a:lnTo>
                          <a:pt x="28" y="35"/>
                        </a:lnTo>
                        <a:lnTo>
                          <a:pt x="39" y="36"/>
                        </a:lnTo>
                        <a:lnTo>
                          <a:pt x="51" y="36"/>
                        </a:lnTo>
                        <a:lnTo>
                          <a:pt x="62" y="36"/>
                        </a:lnTo>
                        <a:lnTo>
                          <a:pt x="71" y="35"/>
                        </a:lnTo>
                        <a:lnTo>
                          <a:pt x="76" y="34"/>
                        </a:lnTo>
                        <a:lnTo>
                          <a:pt x="79" y="33"/>
                        </a:lnTo>
                        <a:lnTo>
                          <a:pt x="82" y="32"/>
                        </a:lnTo>
                        <a:lnTo>
                          <a:pt x="84" y="30"/>
                        </a:lnTo>
                        <a:lnTo>
                          <a:pt x="84" y="26"/>
                        </a:lnTo>
                        <a:lnTo>
                          <a:pt x="84" y="22"/>
                        </a:lnTo>
                        <a:lnTo>
                          <a:pt x="83" y="14"/>
                        </a:lnTo>
                        <a:lnTo>
                          <a:pt x="82" y="7"/>
                        </a:lnTo>
                        <a:lnTo>
                          <a:pt x="82" y="4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4" name="Freeform 73"/>
                  <p:cNvSpPr>
                    <a:spLocks/>
                  </p:cNvSpPr>
                  <p:nvPr/>
                </p:nvSpPr>
                <p:spPr bwMode="auto">
                  <a:xfrm>
                    <a:off x="534" y="1820"/>
                    <a:ext cx="14" cy="6"/>
                  </a:xfrm>
                  <a:custGeom>
                    <a:avLst/>
                    <a:gdLst>
                      <a:gd name="T0" fmla="*/ 0 w 84"/>
                      <a:gd name="T1" fmla="*/ 0 h 36"/>
                      <a:gd name="T2" fmla="*/ 0 w 84"/>
                      <a:gd name="T3" fmla="*/ 0 h 36"/>
                      <a:gd name="T4" fmla="*/ 0 w 84"/>
                      <a:gd name="T5" fmla="*/ 0 h 36"/>
                      <a:gd name="T6" fmla="*/ 0 w 84"/>
                      <a:gd name="T7" fmla="*/ 0 h 36"/>
                      <a:gd name="T8" fmla="*/ 0 w 84"/>
                      <a:gd name="T9" fmla="*/ 0 h 36"/>
                      <a:gd name="T10" fmla="*/ 0 w 84"/>
                      <a:gd name="T11" fmla="*/ 0 h 36"/>
                      <a:gd name="T12" fmla="*/ 0 w 84"/>
                      <a:gd name="T13" fmla="*/ 0 h 36"/>
                      <a:gd name="T14" fmla="*/ 0 w 84"/>
                      <a:gd name="T15" fmla="*/ 0 h 36"/>
                      <a:gd name="T16" fmla="*/ 0 w 84"/>
                      <a:gd name="T17" fmla="*/ 0 h 36"/>
                      <a:gd name="T18" fmla="*/ 0 w 84"/>
                      <a:gd name="T19" fmla="*/ 0 h 36"/>
                      <a:gd name="T20" fmla="*/ 0 w 84"/>
                      <a:gd name="T21" fmla="*/ 0 h 36"/>
                      <a:gd name="T22" fmla="*/ 0 w 84"/>
                      <a:gd name="T23" fmla="*/ 0 h 36"/>
                      <a:gd name="T24" fmla="*/ 0 w 84"/>
                      <a:gd name="T25" fmla="*/ 0 h 36"/>
                      <a:gd name="T26" fmla="*/ 0 w 84"/>
                      <a:gd name="T27" fmla="*/ 0 h 36"/>
                      <a:gd name="T28" fmla="*/ 0 w 84"/>
                      <a:gd name="T29" fmla="*/ 0 h 36"/>
                      <a:gd name="T30" fmla="*/ 0 w 84"/>
                      <a:gd name="T31" fmla="*/ 0 h 36"/>
                      <a:gd name="T32" fmla="*/ 0 w 84"/>
                      <a:gd name="T33" fmla="*/ 0 h 36"/>
                      <a:gd name="T34" fmla="*/ 0 w 84"/>
                      <a:gd name="T35" fmla="*/ 0 h 36"/>
                      <a:gd name="T36" fmla="*/ 0 w 84"/>
                      <a:gd name="T37" fmla="*/ 0 h 36"/>
                      <a:gd name="T38" fmla="*/ 0 w 84"/>
                      <a:gd name="T39" fmla="*/ 0 h 36"/>
                      <a:gd name="T40" fmla="*/ 0 w 84"/>
                      <a:gd name="T41" fmla="*/ 0 h 36"/>
                      <a:gd name="T42" fmla="*/ 0 w 84"/>
                      <a:gd name="T43" fmla="*/ 0 h 36"/>
                      <a:gd name="T44" fmla="*/ 0 w 84"/>
                      <a:gd name="T45" fmla="*/ 0 h 36"/>
                      <a:gd name="T46" fmla="*/ 0 w 84"/>
                      <a:gd name="T47" fmla="*/ 0 h 36"/>
                      <a:gd name="T48" fmla="*/ 0 w 84"/>
                      <a:gd name="T49" fmla="*/ 0 h 36"/>
                      <a:gd name="T50" fmla="*/ 0 w 84"/>
                      <a:gd name="T51" fmla="*/ 0 h 36"/>
                      <a:gd name="T52" fmla="*/ 0 w 84"/>
                      <a:gd name="T53" fmla="*/ 0 h 36"/>
                      <a:gd name="T54" fmla="*/ 0 w 84"/>
                      <a:gd name="T55" fmla="*/ 0 h 36"/>
                      <a:gd name="T56" fmla="*/ 0 w 84"/>
                      <a:gd name="T57" fmla="*/ 0 h 36"/>
                      <a:gd name="T58" fmla="*/ 0 w 84"/>
                      <a:gd name="T59" fmla="*/ 0 h 36"/>
                      <a:gd name="T60" fmla="*/ 0 w 84"/>
                      <a:gd name="T61" fmla="*/ 0 h 36"/>
                      <a:gd name="T62" fmla="*/ 0 w 84"/>
                      <a:gd name="T63" fmla="*/ 0 h 36"/>
                      <a:gd name="T64" fmla="*/ 0 w 84"/>
                      <a:gd name="T65" fmla="*/ 0 h 36"/>
                      <a:gd name="T66" fmla="*/ 0 w 84"/>
                      <a:gd name="T67" fmla="*/ 0 h 36"/>
                      <a:gd name="T68" fmla="*/ 0 w 84"/>
                      <a:gd name="T69" fmla="*/ 0 h 36"/>
                      <a:gd name="T70" fmla="*/ 0 w 84"/>
                      <a:gd name="T71" fmla="*/ 0 h 36"/>
                      <a:gd name="T72" fmla="*/ 0 w 84"/>
                      <a:gd name="T73" fmla="*/ 0 h 36"/>
                      <a:gd name="T74" fmla="*/ 0 w 84"/>
                      <a:gd name="T75" fmla="*/ 0 h 36"/>
                      <a:gd name="T76" fmla="*/ 0 w 84"/>
                      <a:gd name="T77" fmla="*/ 0 h 36"/>
                      <a:gd name="T78" fmla="*/ 0 w 84"/>
                      <a:gd name="T79" fmla="*/ 0 h 36"/>
                      <a:gd name="T80" fmla="*/ 0 w 84"/>
                      <a:gd name="T81" fmla="*/ 0 h 36"/>
                      <a:gd name="T82" fmla="*/ 0 w 84"/>
                      <a:gd name="T83" fmla="*/ 0 h 36"/>
                      <a:gd name="T84" fmla="*/ 0 w 84"/>
                      <a:gd name="T85" fmla="*/ 0 h 36"/>
                      <a:gd name="T86" fmla="*/ 0 w 84"/>
                      <a:gd name="T87" fmla="*/ 0 h 36"/>
                      <a:gd name="T88" fmla="*/ 0 w 84"/>
                      <a:gd name="T89" fmla="*/ 0 h 36"/>
                      <a:gd name="T90" fmla="*/ 0 w 84"/>
                      <a:gd name="T91" fmla="*/ 0 h 36"/>
                      <a:gd name="T92" fmla="*/ 0 w 84"/>
                      <a:gd name="T93" fmla="*/ 0 h 36"/>
                      <a:gd name="T94" fmla="*/ 0 w 84"/>
                      <a:gd name="T95" fmla="*/ 0 h 36"/>
                      <a:gd name="T96" fmla="*/ 0 w 84"/>
                      <a:gd name="T97" fmla="*/ 0 h 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4"/>
                      <a:gd name="T148" fmla="*/ 0 h 36"/>
                      <a:gd name="T149" fmla="*/ 84 w 84"/>
                      <a:gd name="T150" fmla="*/ 36 h 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4" h="36">
                        <a:moveTo>
                          <a:pt x="82" y="4"/>
                        </a:moveTo>
                        <a:lnTo>
                          <a:pt x="82" y="4"/>
                        </a:lnTo>
                        <a:lnTo>
                          <a:pt x="82" y="2"/>
                        </a:lnTo>
                        <a:lnTo>
                          <a:pt x="79" y="0"/>
                        </a:lnTo>
                        <a:lnTo>
                          <a:pt x="76" y="0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5" y="3"/>
                        </a:lnTo>
                        <a:lnTo>
                          <a:pt x="45" y="3"/>
                        </a:lnTo>
                        <a:lnTo>
                          <a:pt x="35" y="2"/>
                        </a:lnTo>
                        <a:lnTo>
                          <a:pt x="25" y="2"/>
                        </a:lnTo>
                        <a:lnTo>
                          <a:pt x="17" y="2"/>
                        </a:lnTo>
                        <a:lnTo>
                          <a:pt x="12" y="1"/>
                        </a:lnTo>
                        <a:lnTo>
                          <a:pt x="8" y="1"/>
                        </a:lnTo>
                        <a:lnTo>
                          <a:pt x="6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0"/>
                        </a:lnTo>
                        <a:lnTo>
                          <a:pt x="3" y="32"/>
                        </a:lnTo>
                        <a:lnTo>
                          <a:pt x="4" y="33"/>
                        </a:lnTo>
                        <a:lnTo>
                          <a:pt x="7" y="34"/>
                        </a:lnTo>
                        <a:lnTo>
                          <a:pt x="12" y="34"/>
                        </a:lnTo>
                        <a:lnTo>
                          <a:pt x="18" y="35"/>
                        </a:lnTo>
                        <a:lnTo>
                          <a:pt x="28" y="35"/>
                        </a:lnTo>
                        <a:lnTo>
                          <a:pt x="39" y="36"/>
                        </a:lnTo>
                        <a:lnTo>
                          <a:pt x="51" y="36"/>
                        </a:lnTo>
                        <a:lnTo>
                          <a:pt x="62" y="36"/>
                        </a:lnTo>
                        <a:lnTo>
                          <a:pt x="71" y="35"/>
                        </a:lnTo>
                        <a:lnTo>
                          <a:pt x="76" y="34"/>
                        </a:lnTo>
                        <a:lnTo>
                          <a:pt x="79" y="33"/>
                        </a:lnTo>
                        <a:lnTo>
                          <a:pt x="82" y="32"/>
                        </a:lnTo>
                        <a:lnTo>
                          <a:pt x="84" y="30"/>
                        </a:lnTo>
                        <a:lnTo>
                          <a:pt x="84" y="26"/>
                        </a:lnTo>
                        <a:lnTo>
                          <a:pt x="84" y="22"/>
                        </a:lnTo>
                        <a:lnTo>
                          <a:pt x="83" y="14"/>
                        </a:lnTo>
                        <a:lnTo>
                          <a:pt x="82" y="7"/>
                        </a:lnTo>
                        <a:lnTo>
                          <a:pt x="82" y="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5" name="Freeform 74"/>
                  <p:cNvSpPr>
                    <a:spLocks/>
                  </p:cNvSpPr>
                  <p:nvPr/>
                </p:nvSpPr>
                <p:spPr bwMode="auto">
                  <a:xfrm>
                    <a:off x="515" y="1820"/>
                    <a:ext cx="14" cy="6"/>
                  </a:xfrm>
                  <a:custGeom>
                    <a:avLst/>
                    <a:gdLst>
                      <a:gd name="T0" fmla="*/ 0 w 84"/>
                      <a:gd name="T1" fmla="*/ 0 h 36"/>
                      <a:gd name="T2" fmla="*/ 0 w 84"/>
                      <a:gd name="T3" fmla="*/ 0 h 36"/>
                      <a:gd name="T4" fmla="*/ 0 w 84"/>
                      <a:gd name="T5" fmla="*/ 0 h 36"/>
                      <a:gd name="T6" fmla="*/ 0 w 84"/>
                      <a:gd name="T7" fmla="*/ 0 h 36"/>
                      <a:gd name="T8" fmla="*/ 0 w 84"/>
                      <a:gd name="T9" fmla="*/ 0 h 36"/>
                      <a:gd name="T10" fmla="*/ 0 w 84"/>
                      <a:gd name="T11" fmla="*/ 0 h 36"/>
                      <a:gd name="T12" fmla="*/ 0 w 84"/>
                      <a:gd name="T13" fmla="*/ 0 h 36"/>
                      <a:gd name="T14" fmla="*/ 0 w 84"/>
                      <a:gd name="T15" fmla="*/ 0 h 36"/>
                      <a:gd name="T16" fmla="*/ 0 w 84"/>
                      <a:gd name="T17" fmla="*/ 0 h 36"/>
                      <a:gd name="T18" fmla="*/ 0 w 84"/>
                      <a:gd name="T19" fmla="*/ 0 h 36"/>
                      <a:gd name="T20" fmla="*/ 0 w 84"/>
                      <a:gd name="T21" fmla="*/ 0 h 36"/>
                      <a:gd name="T22" fmla="*/ 0 w 84"/>
                      <a:gd name="T23" fmla="*/ 0 h 36"/>
                      <a:gd name="T24" fmla="*/ 0 w 84"/>
                      <a:gd name="T25" fmla="*/ 0 h 36"/>
                      <a:gd name="T26" fmla="*/ 0 w 84"/>
                      <a:gd name="T27" fmla="*/ 0 h 36"/>
                      <a:gd name="T28" fmla="*/ 0 w 84"/>
                      <a:gd name="T29" fmla="*/ 0 h 36"/>
                      <a:gd name="T30" fmla="*/ 0 w 84"/>
                      <a:gd name="T31" fmla="*/ 0 h 36"/>
                      <a:gd name="T32" fmla="*/ 0 w 84"/>
                      <a:gd name="T33" fmla="*/ 0 h 36"/>
                      <a:gd name="T34" fmla="*/ 0 w 84"/>
                      <a:gd name="T35" fmla="*/ 0 h 36"/>
                      <a:gd name="T36" fmla="*/ 0 w 84"/>
                      <a:gd name="T37" fmla="*/ 0 h 36"/>
                      <a:gd name="T38" fmla="*/ 0 w 84"/>
                      <a:gd name="T39" fmla="*/ 0 h 36"/>
                      <a:gd name="T40" fmla="*/ 0 w 84"/>
                      <a:gd name="T41" fmla="*/ 0 h 36"/>
                      <a:gd name="T42" fmla="*/ 0 w 84"/>
                      <a:gd name="T43" fmla="*/ 0 h 36"/>
                      <a:gd name="T44" fmla="*/ 0 w 84"/>
                      <a:gd name="T45" fmla="*/ 0 h 36"/>
                      <a:gd name="T46" fmla="*/ 0 w 84"/>
                      <a:gd name="T47" fmla="*/ 0 h 36"/>
                      <a:gd name="T48" fmla="*/ 0 w 84"/>
                      <a:gd name="T49" fmla="*/ 0 h 36"/>
                      <a:gd name="T50" fmla="*/ 0 w 84"/>
                      <a:gd name="T51" fmla="*/ 0 h 36"/>
                      <a:gd name="T52" fmla="*/ 0 w 84"/>
                      <a:gd name="T53" fmla="*/ 0 h 36"/>
                      <a:gd name="T54" fmla="*/ 0 w 84"/>
                      <a:gd name="T55" fmla="*/ 0 h 36"/>
                      <a:gd name="T56" fmla="*/ 0 w 84"/>
                      <a:gd name="T57" fmla="*/ 0 h 36"/>
                      <a:gd name="T58" fmla="*/ 0 w 84"/>
                      <a:gd name="T59" fmla="*/ 0 h 36"/>
                      <a:gd name="T60" fmla="*/ 0 w 84"/>
                      <a:gd name="T61" fmla="*/ 0 h 36"/>
                      <a:gd name="T62" fmla="*/ 0 w 84"/>
                      <a:gd name="T63" fmla="*/ 0 h 36"/>
                      <a:gd name="T64" fmla="*/ 0 w 84"/>
                      <a:gd name="T65" fmla="*/ 0 h 36"/>
                      <a:gd name="T66" fmla="*/ 0 w 84"/>
                      <a:gd name="T67" fmla="*/ 0 h 36"/>
                      <a:gd name="T68" fmla="*/ 0 w 84"/>
                      <a:gd name="T69" fmla="*/ 0 h 36"/>
                      <a:gd name="T70" fmla="*/ 0 w 84"/>
                      <a:gd name="T71" fmla="*/ 0 h 36"/>
                      <a:gd name="T72" fmla="*/ 0 w 84"/>
                      <a:gd name="T73" fmla="*/ 0 h 36"/>
                      <a:gd name="T74" fmla="*/ 0 w 84"/>
                      <a:gd name="T75" fmla="*/ 0 h 36"/>
                      <a:gd name="T76" fmla="*/ 0 w 84"/>
                      <a:gd name="T77" fmla="*/ 0 h 36"/>
                      <a:gd name="T78" fmla="*/ 0 w 84"/>
                      <a:gd name="T79" fmla="*/ 0 h 36"/>
                      <a:gd name="T80" fmla="*/ 0 w 84"/>
                      <a:gd name="T81" fmla="*/ 0 h 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4"/>
                      <a:gd name="T124" fmla="*/ 0 h 36"/>
                      <a:gd name="T125" fmla="*/ 84 w 84"/>
                      <a:gd name="T126" fmla="*/ 36 h 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4" h="36">
                        <a:moveTo>
                          <a:pt x="82" y="4"/>
                        </a:moveTo>
                        <a:lnTo>
                          <a:pt x="81" y="2"/>
                        </a:lnTo>
                        <a:lnTo>
                          <a:pt x="79" y="0"/>
                        </a:lnTo>
                        <a:lnTo>
                          <a:pt x="76" y="0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5" y="3"/>
                        </a:lnTo>
                        <a:lnTo>
                          <a:pt x="45" y="3"/>
                        </a:lnTo>
                        <a:lnTo>
                          <a:pt x="35" y="2"/>
                        </a:lnTo>
                        <a:lnTo>
                          <a:pt x="25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1" y="3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1" y="29"/>
                        </a:lnTo>
                        <a:lnTo>
                          <a:pt x="2" y="32"/>
                        </a:lnTo>
                        <a:lnTo>
                          <a:pt x="4" y="33"/>
                        </a:lnTo>
                        <a:lnTo>
                          <a:pt x="8" y="34"/>
                        </a:lnTo>
                        <a:lnTo>
                          <a:pt x="12" y="34"/>
                        </a:lnTo>
                        <a:lnTo>
                          <a:pt x="19" y="35"/>
                        </a:lnTo>
                        <a:lnTo>
                          <a:pt x="29" y="35"/>
                        </a:lnTo>
                        <a:lnTo>
                          <a:pt x="40" y="36"/>
                        </a:lnTo>
                        <a:lnTo>
                          <a:pt x="51" y="36"/>
                        </a:lnTo>
                        <a:lnTo>
                          <a:pt x="62" y="36"/>
                        </a:lnTo>
                        <a:lnTo>
                          <a:pt x="71" y="35"/>
                        </a:lnTo>
                        <a:lnTo>
                          <a:pt x="76" y="34"/>
                        </a:lnTo>
                        <a:lnTo>
                          <a:pt x="80" y="33"/>
                        </a:lnTo>
                        <a:lnTo>
                          <a:pt x="82" y="32"/>
                        </a:lnTo>
                        <a:lnTo>
                          <a:pt x="83" y="29"/>
                        </a:lnTo>
                        <a:lnTo>
                          <a:pt x="84" y="26"/>
                        </a:lnTo>
                        <a:lnTo>
                          <a:pt x="84" y="22"/>
                        </a:lnTo>
                        <a:lnTo>
                          <a:pt x="83" y="14"/>
                        </a:lnTo>
                        <a:lnTo>
                          <a:pt x="82" y="7"/>
                        </a:lnTo>
                        <a:lnTo>
                          <a:pt x="82" y="4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6" name="Freeform 75"/>
                  <p:cNvSpPr>
                    <a:spLocks/>
                  </p:cNvSpPr>
                  <p:nvPr/>
                </p:nvSpPr>
                <p:spPr bwMode="auto">
                  <a:xfrm>
                    <a:off x="515" y="1820"/>
                    <a:ext cx="14" cy="6"/>
                  </a:xfrm>
                  <a:custGeom>
                    <a:avLst/>
                    <a:gdLst>
                      <a:gd name="T0" fmla="*/ 0 w 84"/>
                      <a:gd name="T1" fmla="*/ 0 h 36"/>
                      <a:gd name="T2" fmla="*/ 0 w 84"/>
                      <a:gd name="T3" fmla="*/ 0 h 36"/>
                      <a:gd name="T4" fmla="*/ 0 w 84"/>
                      <a:gd name="T5" fmla="*/ 0 h 36"/>
                      <a:gd name="T6" fmla="*/ 0 w 84"/>
                      <a:gd name="T7" fmla="*/ 0 h 36"/>
                      <a:gd name="T8" fmla="*/ 0 w 84"/>
                      <a:gd name="T9" fmla="*/ 0 h 36"/>
                      <a:gd name="T10" fmla="*/ 0 w 84"/>
                      <a:gd name="T11" fmla="*/ 0 h 36"/>
                      <a:gd name="T12" fmla="*/ 0 w 84"/>
                      <a:gd name="T13" fmla="*/ 0 h 36"/>
                      <a:gd name="T14" fmla="*/ 0 w 84"/>
                      <a:gd name="T15" fmla="*/ 0 h 36"/>
                      <a:gd name="T16" fmla="*/ 0 w 84"/>
                      <a:gd name="T17" fmla="*/ 0 h 36"/>
                      <a:gd name="T18" fmla="*/ 0 w 84"/>
                      <a:gd name="T19" fmla="*/ 0 h 36"/>
                      <a:gd name="T20" fmla="*/ 0 w 84"/>
                      <a:gd name="T21" fmla="*/ 0 h 36"/>
                      <a:gd name="T22" fmla="*/ 0 w 84"/>
                      <a:gd name="T23" fmla="*/ 0 h 36"/>
                      <a:gd name="T24" fmla="*/ 0 w 84"/>
                      <a:gd name="T25" fmla="*/ 0 h 36"/>
                      <a:gd name="T26" fmla="*/ 0 w 84"/>
                      <a:gd name="T27" fmla="*/ 0 h 36"/>
                      <a:gd name="T28" fmla="*/ 0 w 84"/>
                      <a:gd name="T29" fmla="*/ 0 h 36"/>
                      <a:gd name="T30" fmla="*/ 0 w 84"/>
                      <a:gd name="T31" fmla="*/ 0 h 36"/>
                      <a:gd name="T32" fmla="*/ 0 w 84"/>
                      <a:gd name="T33" fmla="*/ 0 h 36"/>
                      <a:gd name="T34" fmla="*/ 0 w 84"/>
                      <a:gd name="T35" fmla="*/ 0 h 36"/>
                      <a:gd name="T36" fmla="*/ 0 w 84"/>
                      <a:gd name="T37" fmla="*/ 0 h 36"/>
                      <a:gd name="T38" fmla="*/ 0 w 84"/>
                      <a:gd name="T39" fmla="*/ 0 h 36"/>
                      <a:gd name="T40" fmla="*/ 0 w 84"/>
                      <a:gd name="T41" fmla="*/ 0 h 36"/>
                      <a:gd name="T42" fmla="*/ 0 w 84"/>
                      <a:gd name="T43" fmla="*/ 0 h 36"/>
                      <a:gd name="T44" fmla="*/ 0 w 84"/>
                      <a:gd name="T45" fmla="*/ 0 h 36"/>
                      <a:gd name="T46" fmla="*/ 0 w 84"/>
                      <a:gd name="T47" fmla="*/ 0 h 36"/>
                      <a:gd name="T48" fmla="*/ 0 w 84"/>
                      <a:gd name="T49" fmla="*/ 0 h 36"/>
                      <a:gd name="T50" fmla="*/ 0 w 84"/>
                      <a:gd name="T51" fmla="*/ 0 h 36"/>
                      <a:gd name="T52" fmla="*/ 0 w 84"/>
                      <a:gd name="T53" fmla="*/ 0 h 36"/>
                      <a:gd name="T54" fmla="*/ 0 w 84"/>
                      <a:gd name="T55" fmla="*/ 0 h 36"/>
                      <a:gd name="T56" fmla="*/ 0 w 84"/>
                      <a:gd name="T57" fmla="*/ 0 h 36"/>
                      <a:gd name="T58" fmla="*/ 0 w 84"/>
                      <a:gd name="T59" fmla="*/ 0 h 36"/>
                      <a:gd name="T60" fmla="*/ 0 w 84"/>
                      <a:gd name="T61" fmla="*/ 0 h 36"/>
                      <a:gd name="T62" fmla="*/ 0 w 84"/>
                      <a:gd name="T63" fmla="*/ 0 h 36"/>
                      <a:gd name="T64" fmla="*/ 0 w 84"/>
                      <a:gd name="T65" fmla="*/ 0 h 36"/>
                      <a:gd name="T66" fmla="*/ 0 w 84"/>
                      <a:gd name="T67" fmla="*/ 0 h 36"/>
                      <a:gd name="T68" fmla="*/ 0 w 84"/>
                      <a:gd name="T69" fmla="*/ 0 h 36"/>
                      <a:gd name="T70" fmla="*/ 0 w 84"/>
                      <a:gd name="T71" fmla="*/ 0 h 36"/>
                      <a:gd name="T72" fmla="*/ 0 w 84"/>
                      <a:gd name="T73" fmla="*/ 0 h 36"/>
                      <a:gd name="T74" fmla="*/ 0 w 84"/>
                      <a:gd name="T75" fmla="*/ 0 h 36"/>
                      <a:gd name="T76" fmla="*/ 0 w 84"/>
                      <a:gd name="T77" fmla="*/ 0 h 36"/>
                      <a:gd name="T78" fmla="*/ 0 w 84"/>
                      <a:gd name="T79" fmla="*/ 0 h 36"/>
                      <a:gd name="T80" fmla="*/ 0 w 84"/>
                      <a:gd name="T81" fmla="*/ 0 h 36"/>
                      <a:gd name="T82" fmla="*/ 0 w 84"/>
                      <a:gd name="T83" fmla="*/ 0 h 36"/>
                      <a:gd name="T84" fmla="*/ 0 w 84"/>
                      <a:gd name="T85" fmla="*/ 0 h 36"/>
                      <a:gd name="T86" fmla="*/ 0 w 84"/>
                      <a:gd name="T87" fmla="*/ 0 h 36"/>
                      <a:gd name="T88" fmla="*/ 0 w 84"/>
                      <a:gd name="T89" fmla="*/ 0 h 36"/>
                      <a:gd name="T90" fmla="*/ 0 w 84"/>
                      <a:gd name="T91" fmla="*/ 0 h 36"/>
                      <a:gd name="T92" fmla="*/ 0 w 84"/>
                      <a:gd name="T93" fmla="*/ 0 h 36"/>
                      <a:gd name="T94" fmla="*/ 0 w 84"/>
                      <a:gd name="T95" fmla="*/ 0 h 36"/>
                      <a:gd name="T96" fmla="*/ 0 w 84"/>
                      <a:gd name="T97" fmla="*/ 0 h 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4"/>
                      <a:gd name="T148" fmla="*/ 0 h 36"/>
                      <a:gd name="T149" fmla="*/ 84 w 84"/>
                      <a:gd name="T150" fmla="*/ 36 h 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4" h="36">
                        <a:moveTo>
                          <a:pt x="82" y="4"/>
                        </a:moveTo>
                        <a:lnTo>
                          <a:pt x="82" y="4"/>
                        </a:lnTo>
                        <a:lnTo>
                          <a:pt x="81" y="2"/>
                        </a:lnTo>
                        <a:lnTo>
                          <a:pt x="79" y="0"/>
                        </a:lnTo>
                        <a:lnTo>
                          <a:pt x="76" y="0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5" y="3"/>
                        </a:lnTo>
                        <a:lnTo>
                          <a:pt x="45" y="3"/>
                        </a:lnTo>
                        <a:lnTo>
                          <a:pt x="35" y="2"/>
                        </a:lnTo>
                        <a:lnTo>
                          <a:pt x="25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3" y="0"/>
                        </a:lnTo>
                        <a:lnTo>
                          <a:pt x="2" y="1"/>
                        </a:lnTo>
                        <a:lnTo>
                          <a:pt x="1" y="3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1" y="29"/>
                        </a:lnTo>
                        <a:lnTo>
                          <a:pt x="2" y="32"/>
                        </a:lnTo>
                        <a:lnTo>
                          <a:pt x="4" y="33"/>
                        </a:lnTo>
                        <a:lnTo>
                          <a:pt x="8" y="34"/>
                        </a:lnTo>
                        <a:lnTo>
                          <a:pt x="12" y="34"/>
                        </a:lnTo>
                        <a:lnTo>
                          <a:pt x="19" y="35"/>
                        </a:lnTo>
                        <a:lnTo>
                          <a:pt x="29" y="35"/>
                        </a:lnTo>
                        <a:lnTo>
                          <a:pt x="40" y="36"/>
                        </a:lnTo>
                        <a:lnTo>
                          <a:pt x="51" y="36"/>
                        </a:lnTo>
                        <a:lnTo>
                          <a:pt x="62" y="36"/>
                        </a:lnTo>
                        <a:lnTo>
                          <a:pt x="71" y="35"/>
                        </a:lnTo>
                        <a:lnTo>
                          <a:pt x="76" y="34"/>
                        </a:lnTo>
                        <a:lnTo>
                          <a:pt x="80" y="33"/>
                        </a:lnTo>
                        <a:lnTo>
                          <a:pt x="82" y="32"/>
                        </a:lnTo>
                        <a:lnTo>
                          <a:pt x="83" y="29"/>
                        </a:lnTo>
                        <a:lnTo>
                          <a:pt x="84" y="26"/>
                        </a:lnTo>
                        <a:lnTo>
                          <a:pt x="84" y="22"/>
                        </a:lnTo>
                        <a:lnTo>
                          <a:pt x="83" y="14"/>
                        </a:lnTo>
                        <a:lnTo>
                          <a:pt x="82" y="7"/>
                        </a:lnTo>
                        <a:lnTo>
                          <a:pt x="82" y="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7" name="Freeform 76"/>
                  <p:cNvSpPr>
                    <a:spLocks/>
                  </p:cNvSpPr>
                  <p:nvPr/>
                </p:nvSpPr>
                <p:spPr bwMode="auto">
                  <a:xfrm>
                    <a:off x="497" y="1819"/>
                    <a:ext cx="14" cy="6"/>
                  </a:xfrm>
                  <a:custGeom>
                    <a:avLst/>
                    <a:gdLst>
                      <a:gd name="T0" fmla="*/ 0 w 84"/>
                      <a:gd name="T1" fmla="*/ 0 h 37"/>
                      <a:gd name="T2" fmla="*/ 0 w 84"/>
                      <a:gd name="T3" fmla="*/ 0 h 37"/>
                      <a:gd name="T4" fmla="*/ 0 w 84"/>
                      <a:gd name="T5" fmla="*/ 0 h 37"/>
                      <a:gd name="T6" fmla="*/ 0 w 84"/>
                      <a:gd name="T7" fmla="*/ 0 h 37"/>
                      <a:gd name="T8" fmla="*/ 0 w 84"/>
                      <a:gd name="T9" fmla="*/ 0 h 37"/>
                      <a:gd name="T10" fmla="*/ 0 w 84"/>
                      <a:gd name="T11" fmla="*/ 0 h 37"/>
                      <a:gd name="T12" fmla="*/ 0 w 84"/>
                      <a:gd name="T13" fmla="*/ 0 h 37"/>
                      <a:gd name="T14" fmla="*/ 0 w 84"/>
                      <a:gd name="T15" fmla="*/ 0 h 37"/>
                      <a:gd name="T16" fmla="*/ 0 w 84"/>
                      <a:gd name="T17" fmla="*/ 0 h 37"/>
                      <a:gd name="T18" fmla="*/ 0 w 84"/>
                      <a:gd name="T19" fmla="*/ 0 h 37"/>
                      <a:gd name="T20" fmla="*/ 0 w 84"/>
                      <a:gd name="T21" fmla="*/ 0 h 37"/>
                      <a:gd name="T22" fmla="*/ 0 w 84"/>
                      <a:gd name="T23" fmla="*/ 0 h 37"/>
                      <a:gd name="T24" fmla="*/ 0 w 84"/>
                      <a:gd name="T25" fmla="*/ 0 h 37"/>
                      <a:gd name="T26" fmla="*/ 0 w 84"/>
                      <a:gd name="T27" fmla="*/ 0 h 37"/>
                      <a:gd name="T28" fmla="*/ 0 w 84"/>
                      <a:gd name="T29" fmla="*/ 0 h 37"/>
                      <a:gd name="T30" fmla="*/ 0 w 84"/>
                      <a:gd name="T31" fmla="*/ 0 h 37"/>
                      <a:gd name="T32" fmla="*/ 0 w 84"/>
                      <a:gd name="T33" fmla="*/ 0 h 37"/>
                      <a:gd name="T34" fmla="*/ 0 w 84"/>
                      <a:gd name="T35" fmla="*/ 0 h 37"/>
                      <a:gd name="T36" fmla="*/ 0 w 84"/>
                      <a:gd name="T37" fmla="*/ 0 h 37"/>
                      <a:gd name="T38" fmla="*/ 0 w 84"/>
                      <a:gd name="T39" fmla="*/ 0 h 37"/>
                      <a:gd name="T40" fmla="*/ 0 w 84"/>
                      <a:gd name="T41" fmla="*/ 0 h 37"/>
                      <a:gd name="T42" fmla="*/ 0 w 84"/>
                      <a:gd name="T43" fmla="*/ 0 h 37"/>
                      <a:gd name="T44" fmla="*/ 0 w 84"/>
                      <a:gd name="T45" fmla="*/ 0 h 37"/>
                      <a:gd name="T46" fmla="*/ 0 w 84"/>
                      <a:gd name="T47" fmla="*/ 0 h 37"/>
                      <a:gd name="T48" fmla="*/ 0 w 84"/>
                      <a:gd name="T49" fmla="*/ 0 h 37"/>
                      <a:gd name="T50" fmla="*/ 0 w 84"/>
                      <a:gd name="T51" fmla="*/ 0 h 37"/>
                      <a:gd name="T52" fmla="*/ 0 w 84"/>
                      <a:gd name="T53" fmla="*/ 0 h 37"/>
                      <a:gd name="T54" fmla="*/ 0 w 84"/>
                      <a:gd name="T55" fmla="*/ 0 h 37"/>
                      <a:gd name="T56" fmla="*/ 0 w 84"/>
                      <a:gd name="T57" fmla="*/ 0 h 37"/>
                      <a:gd name="T58" fmla="*/ 0 w 84"/>
                      <a:gd name="T59" fmla="*/ 0 h 37"/>
                      <a:gd name="T60" fmla="*/ 0 w 84"/>
                      <a:gd name="T61" fmla="*/ 0 h 37"/>
                      <a:gd name="T62" fmla="*/ 0 w 84"/>
                      <a:gd name="T63" fmla="*/ 0 h 37"/>
                      <a:gd name="T64" fmla="*/ 0 w 84"/>
                      <a:gd name="T65" fmla="*/ 0 h 37"/>
                      <a:gd name="T66" fmla="*/ 0 w 84"/>
                      <a:gd name="T67" fmla="*/ 0 h 37"/>
                      <a:gd name="T68" fmla="*/ 0 w 84"/>
                      <a:gd name="T69" fmla="*/ 0 h 37"/>
                      <a:gd name="T70" fmla="*/ 0 w 84"/>
                      <a:gd name="T71" fmla="*/ 0 h 37"/>
                      <a:gd name="T72" fmla="*/ 0 w 84"/>
                      <a:gd name="T73" fmla="*/ 0 h 37"/>
                      <a:gd name="T74" fmla="*/ 0 w 84"/>
                      <a:gd name="T75" fmla="*/ 0 h 37"/>
                      <a:gd name="T76" fmla="*/ 0 w 84"/>
                      <a:gd name="T77" fmla="*/ 0 h 37"/>
                      <a:gd name="T78" fmla="*/ 0 w 84"/>
                      <a:gd name="T79" fmla="*/ 0 h 37"/>
                      <a:gd name="T80" fmla="*/ 0 w 84"/>
                      <a:gd name="T81" fmla="*/ 0 h 3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4"/>
                      <a:gd name="T124" fmla="*/ 0 h 37"/>
                      <a:gd name="T125" fmla="*/ 84 w 84"/>
                      <a:gd name="T126" fmla="*/ 37 h 3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4" h="37">
                        <a:moveTo>
                          <a:pt x="82" y="5"/>
                        </a:moveTo>
                        <a:lnTo>
                          <a:pt x="81" y="3"/>
                        </a:lnTo>
                        <a:lnTo>
                          <a:pt x="80" y="0"/>
                        </a:lnTo>
                        <a:lnTo>
                          <a:pt x="77" y="0"/>
                        </a:lnTo>
                        <a:lnTo>
                          <a:pt x="72" y="1"/>
                        </a:lnTo>
                        <a:lnTo>
                          <a:pt x="64" y="3"/>
                        </a:lnTo>
                        <a:lnTo>
                          <a:pt x="56" y="4"/>
                        </a:lnTo>
                        <a:lnTo>
                          <a:pt x="46" y="4"/>
                        </a:lnTo>
                        <a:lnTo>
                          <a:pt x="36" y="3"/>
                        </a:lnTo>
                        <a:lnTo>
                          <a:pt x="26" y="3"/>
                        </a:lnTo>
                        <a:lnTo>
                          <a:pt x="18" y="3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3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lnTo>
                          <a:pt x="1" y="27"/>
                        </a:lnTo>
                        <a:lnTo>
                          <a:pt x="2" y="30"/>
                        </a:lnTo>
                        <a:lnTo>
                          <a:pt x="3" y="32"/>
                        </a:lnTo>
                        <a:lnTo>
                          <a:pt x="5" y="34"/>
                        </a:lnTo>
                        <a:lnTo>
                          <a:pt x="8" y="35"/>
                        </a:lnTo>
                        <a:lnTo>
                          <a:pt x="12" y="35"/>
                        </a:lnTo>
                        <a:lnTo>
                          <a:pt x="19" y="36"/>
                        </a:lnTo>
                        <a:lnTo>
                          <a:pt x="29" y="36"/>
                        </a:lnTo>
                        <a:lnTo>
                          <a:pt x="40" y="37"/>
                        </a:lnTo>
                        <a:lnTo>
                          <a:pt x="51" y="37"/>
                        </a:lnTo>
                        <a:lnTo>
                          <a:pt x="62" y="37"/>
                        </a:lnTo>
                        <a:lnTo>
                          <a:pt x="71" y="36"/>
                        </a:lnTo>
                        <a:lnTo>
                          <a:pt x="77" y="35"/>
                        </a:lnTo>
                        <a:lnTo>
                          <a:pt x="80" y="34"/>
                        </a:lnTo>
                        <a:lnTo>
                          <a:pt x="82" y="31"/>
                        </a:lnTo>
                        <a:lnTo>
                          <a:pt x="83" y="29"/>
                        </a:lnTo>
                        <a:lnTo>
                          <a:pt x="84" y="27"/>
                        </a:lnTo>
                        <a:lnTo>
                          <a:pt x="84" y="23"/>
                        </a:lnTo>
                        <a:lnTo>
                          <a:pt x="83" y="15"/>
                        </a:lnTo>
                        <a:lnTo>
                          <a:pt x="82" y="8"/>
                        </a:lnTo>
                        <a:lnTo>
                          <a:pt x="82" y="5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8" name="Freeform 77"/>
                  <p:cNvSpPr>
                    <a:spLocks/>
                  </p:cNvSpPr>
                  <p:nvPr/>
                </p:nvSpPr>
                <p:spPr bwMode="auto">
                  <a:xfrm>
                    <a:off x="497" y="1819"/>
                    <a:ext cx="14" cy="6"/>
                  </a:xfrm>
                  <a:custGeom>
                    <a:avLst/>
                    <a:gdLst>
                      <a:gd name="T0" fmla="*/ 0 w 84"/>
                      <a:gd name="T1" fmla="*/ 0 h 37"/>
                      <a:gd name="T2" fmla="*/ 0 w 84"/>
                      <a:gd name="T3" fmla="*/ 0 h 37"/>
                      <a:gd name="T4" fmla="*/ 0 w 84"/>
                      <a:gd name="T5" fmla="*/ 0 h 37"/>
                      <a:gd name="T6" fmla="*/ 0 w 84"/>
                      <a:gd name="T7" fmla="*/ 0 h 37"/>
                      <a:gd name="T8" fmla="*/ 0 w 84"/>
                      <a:gd name="T9" fmla="*/ 0 h 37"/>
                      <a:gd name="T10" fmla="*/ 0 w 84"/>
                      <a:gd name="T11" fmla="*/ 0 h 37"/>
                      <a:gd name="T12" fmla="*/ 0 w 84"/>
                      <a:gd name="T13" fmla="*/ 0 h 37"/>
                      <a:gd name="T14" fmla="*/ 0 w 84"/>
                      <a:gd name="T15" fmla="*/ 0 h 37"/>
                      <a:gd name="T16" fmla="*/ 0 w 84"/>
                      <a:gd name="T17" fmla="*/ 0 h 37"/>
                      <a:gd name="T18" fmla="*/ 0 w 84"/>
                      <a:gd name="T19" fmla="*/ 0 h 37"/>
                      <a:gd name="T20" fmla="*/ 0 w 84"/>
                      <a:gd name="T21" fmla="*/ 0 h 37"/>
                      <a:gd name="T22" fmla="*/ 0 w 84"/>
                      <a:gd name="T23" fmla="*/ 0 h 37"/>
                      <a:gd name="T24" fmla="*/ 0 w 84"/>
                      <a:gd name="T25" fmla="*/ 0 h 37"/>
                      <a:gd name="T26" fmla="*/ 0 w 84"/>
                      <a:gd name="T27" fmla="*/ 0 h 37"/>
                      <a:gd name="T28" fmla="*/ 0 w 84"/>
                      <a:gd name="T29" fmla="*/ 0 h 37"/>
                      <a:gd name="T30" fmla="*/ 0 w 84"/>
                      <a:gd name="T31" fmla="*/ 0 h 37"/>
                      <a:gd name="T32" fmla="*/ 0 w 84"/>
                      <a:gd name="T33" fmla="*/ 0 h 37"/>
                      <a:gd name="T34" fmla="*/ 0 w 84"/>
                      <a:gd name="T35" fmla="*/ 0 h 37"/>
                      <a:gd name="T36" fmla="*/ 0 w 84"/>
                      <a:gd name="T37" fmla="*/ 0 h 37"/>
                      <a:gd name="T38" fmla="*/ 0 w 84"/>
                      <a:gd name="T39" fmla="*/ 0 h 37"/>
                      <a:gd name="T40" fmla="*/ 0 w 84"/>
                      <a:gd name="T41" fmla="*/ 0 h 37"/>
                      <a:gd name="T42" fmla="*/ 0 w 84"/>
                      <a:gd name="T43" fmla="*/ 0 h 37"/>
                      <a:gd name="T44" fmla="*/ 0 w 84"/>
                      <a:gd name="T45" fmla="*/ 0 h 37"/>
                      <a:gd name="T46" fmla="*/ 0 w 84"/>
                      <a:gd name="T47" fmla="*/ 0 h 37"/>
                      <a:gd name="T48" fmla="*/ 0 w 84"/>
                      <a:gd name="T49" fmla="*/ 0 h 37"/>
                      <a:gd name="T50" fmla="*/ 0 w 84"/>
                      <a:gd name="T51" fmla="*/ 0 h 37"/>
                      <a:gd name="T52" fmla="*/ 0 w 84"/>
                      <a:gd name="T53" fmla="*/ 0 h 37"/>
                      <a:gd name="T54" fmla="*/ 0 w 84"/>
                      <a:gd name="T55" fmla="*/ 0 h 37"/>
                      <a:gd name="T56" fmla="*/ 0 w 84"/>
                      <a:gd name="T57" fmla="*/ 0 h 37"/>
                      <a:gd name="T58" fmla="*/ 0 w 84"/>
                      <a:gd name="T59" fmla="*/ 0 h 37"/>
                      <a:gd name="T60" fmla="*/ 0 w 84"/>
                      <a:gd name="T61" fmla="*/ 0 h 37"/>
                      <a:gd name="T62" fmla="*/ 0 w 84"/>
                      <a:gd name="T63" fmla="*/ 0 h 37"/>
                      <a:gd name="T64" fmla="*/ 0 w 84"/>
                      <a:gd name="T65" fmla="*/ 0 h 37"/>
                      <a:gd name="T66" fmla="*/ 0 w 84"/>
                      <a:gd name="T67" fmla="*/ 0 h 37"/>
                      <a:gd name="T68" fmla="*/ 0 w 84"/>
                      <a:gd name="T69" fmla="*/ 0 h 37"/>
                      <a:gd name="T70" fmla="*/ 0 w 84"/>
                      <a:gd name="T71" fmla="*/ 0 h 37"/>
                      <a:gd name="T72" fmla="*/ 0 w 84"/>
                      <a:gd name="T73" fmla="*/ 0 h 37"/>
                      <a:gd name="T74" fmla="*/ 0 w 84"/>
                      <a:gd name="T75" fmla="*/ 0 h 37"/>
                      <a:gd name="T76" fmla="*/ 0 w 84"/>
                      <a:gd name="T77" fmla="*/ 0 h 37"/>
                      <a:gd name="T78" fmla="*/ 0 w 84"/>
                      <a:gd name="T79" fmla="*/ 0 h 37"/>
                      <a:gd name="T80" fmla="*/ 0 w 84"/>
                      <a:gd name="T81" fmla="*/ 0 h 37"/>
                      <a:gd name="T82" fmla="*/ 0 w 84"/>
                      <a:gd name="T83" fmla="*/ 0 h 37"/>
                      <a:gd name="T84" fmla="*/ 0 w 84"/>
                      <a:gd name="T85" fmla="*/ 0 h 37"/>
                      <a:gd name="T86" fmla="*/ 0 w 84"/>
                      <a:gd name="T87" fmla="*/ 0 h 37"/>
                      <a:gd name="T88" fmla="*/ 0 w 84"/>
                      <a:gd name="T89" fmla="*/ 0 h 37"/>
                      <a:gd name="T90" fmla="*/ 0 w 84"/>
                      <a:gd name="T91" fmla="*/ 0 h 37"/>
                      <a:gd name="T92" fmla="*/ 0 w 84"/>
                      <a:gd name="T93" fmla="*/ 0 h 37"/>
                      <a:gd name="T94" fmla="*/ 0 w 84"/>
                      <a:gd name="T95" fmla="*/ 0 h 37"/>
                      <a:gd name="T96" fmla="*/ 0 w 84"/>
                      <a:gd name="T97" fmla="*/ 0 h 3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4"/>
                      <a:gd name="T148" fmla="*/ 0 h 37"/>
                      <a:gd name="T149" fmla="*/ 84 w 84"/>
                      <a:gd name="T150" fmla="*/ 37 h 3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4" h="37">
                        <a:moveTo>
                          <a:pt x="82" y="5"/>
                        </a:moveTo>
                        <a:lnTo>
                          <a:pt x="82" y="5"/>
                        </a:lnTo>
                        <a:lnTo>
                          <a:pt x="81" y="3"/>
                        </a:lnTo>
                        <a:lnTo>
                          <a:pt x="80" y="0"/>
                        </a:lnTo>
                        <a:lnTo>
                          <a:pt x="77" y="0"/>
                        </a:lnTo>
                        <a:lnTo>
                          <a:pt x="72" y="1"/>
                        </a:lnTo>
                        <a:lnTo>
                          <a:pt x="64" y="3"/>
                        </a:lnTo>
                        <a:lnTo>
                          <a:pt x="56" y="4"/>
                        </a:lnTo>
                        <a:lnTo>
                          <a:pt x="46" y="4"/>
                        </a:lnTo>
                        <a:lnTo>
                          <a:pt x="36" y="3"/>
                        </a:lnTo>
                        <a:lnTo>
                          <a:pt x="26" y="3"/>
                        </a:lnTo>
                        <a:lnTo>
                          <a:pt x="18" y="3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1" y="3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lnTo>
                          <a:pt x="1" y="27"/>
                        </a:lnTo>
                        <a:lnTo>
                          <a:pt x="2" y="30"/>
                        </a:lnTo>
                        <a:lnTo>
                          <a:pt x="3" y="32"/>
                        </a:lnTo>
                        <a:lnTo>
                          <a:pt x="5" y="34"/>
                        </a:lnTo>
                        <a:lnTo>
                          <a:pt x="8" y="35"/>
                        </a:lnTo>
                        <a:lnTo>
                          <a:pt x="12" y="35"/>
                        </a:lnTo>
                        <a:lnTo>
                          <a:pt x="19" y="36"/>
                        </a:lnTo>
                        <a:lnTo>
                          <a:pt x="29" y="36"/>
                        </a:lnTo>
                        <a:lnTo>
                          <a:pt x="40" y="37"/>
                        </a:lnTo>
                        <a:lnTo>
                          <a:pt x="51" y="37"/>
                        </a:lnTo>
                        <a:lnTo>
                          <a:pt x="62" y="37"/>
                        </a:lnTo>
                        <a:lnTo>
                          <a:pt x="71" y="36"/>
                        </a:lnTo>
                        <a:lnTo>
                          <a:pt x="77" y="35"/>
                        </a:lnTo>
                        <a:lnTo>
                          <a:pt x="80" y="34"/>
                        </a:lnTo>
                        <a:lnTo>
                          <a:pt x="82" y="31"/>
                        </a:lnTo>
                        <a:lnTo>
                          <a:pt x="83" y="29"/>
                        </a:lnTo>
                        <a:lnTo>
                          <a:pt x="84" y="27"/>
                        </a:lnTo>
                        <a:lnTo>
                          <a:pt x="84" y="23"/>
                        </a:lnTo>
                        <a:lnTo>
                          <a:pt x="83" y="15"/>
                        </a:lnTo>
                        <a:lnTo>
                          <a:pt x="82" y="8"/>
                        </a:lnTo>
                        <a:lnTo>
                          <a:pt x="82" y="5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9" name="Freeform 78"/>
                  <p:cNvSpPr>
                    <a:spLocks/>
                  </p:cNvSpPr>
                  <p:nvPr/>
                </p:nvSpPr>
                <p:spPr bwMode="auto">
                  <a:xfrm>
                    <a:off x="478" y="1819"/>
                    <a:ext cx="14" cy="6"/>
                  </a:xfrm>
                  <a:custGeom>
                    <a:avLst/>
                    <a:gdLst>
                      <a:gd name="T0" fmla="*/ 0 w 85"/>
                      <a:gd name="T1" fmla="*/ 0 h 37"/>
                      <a:gd name="T2" fmla="*/ 0 w 85"/>
                      <a:gd name="T3" fmla="*/ 0 h 37"/>
                      <a:gd name="T4" fmla="*/ 0 w 85"/>
                      <a:gd name="T5" fmla="*/ 0 h 37"/>
                      <a:gd name="T6" fmla="*/ 0 w 85"/>
                      <a:gd name="T7" fmla="*/ 0 h 37"/>
                      <a:gd name="T8" fmla="*/ 0 w 85"/>
                      <a:gd name="T9" fmla="*/ 0 h 37"/>
                      <a:gd name="T10" fmla="*/ 0 w 85"/>
                      <a:gd name="T11" fmla="*/ 0 h 37"/>
                      <a:gd name="T12" fmla="*/ 0 w 85"/>
                      <a:gd name="T13" fmla="*/ 0 h 37"/>
                      <a:gd name="T14" fmla="*/ 0 w 85"/>
                      <a:gd name="T15" fmla="*/ 0 h 37"/>
                      <a:gd name="T16" fmla="*/ 0 w 85"/>
                      <a:gd name="T17" fmla="*/ 0 h 37"/>
                      <a:gd name="T18" fmla="*/ 0 w 85"/>
                      <a:gd name="T19" fmla="*/ 0 h 37"/>
                      <a:gd name="T20" fmla="*/ 0 w 85"/>
                      <a:gd name="T21" fmla="*/ 0 h 37"/>
                      <a:gd name="T22" fmla="*/ 0 w 85"/>
                      <a:gd name="T23" fmla="*/ 0 h 37"/>
                      <a:gd name="T24" fmla="*/ 0 w 85"/>
                      <a:gd name="T25" fmla="*/ 0 h 37"/>
                      <a:gd name="T26" fmla="*/ 0 w 85"/>
                      <a:gd name="T27" fmla="*/ 0 h 37"/>
                      <a:gd name="T28" fmla="*/ 0 w 85"/>
                      <a:gd name="T29" fmla="*/ 0 h 37"/>
                      <a:gd name="T30" fmla="*/ 0 w 85"/>
                      <a:gd name="T31" fmla="*/ 0 h 37"/>
                      <a:gd name="T32" fmla="*/ 0 w 85"/>
                      <a:gd name="T33" fmla="*/ 0 h 37"/>
                      <a:gd name="T34" fmla="*/ 0 w 85"/>
                      <a:gd name="T35" fmla="*/ 0 h 37"/>
                      <a:gd name="T36" fmla="*/ 0 w 85"/>
                      <a:gd name="T37" fmla="*/ 0 h 37"/>
                      <a:gd name="T38" fmla="*/ 0 w 85"/>
                      <a:gd name="T39" fmla="*/ 0 h 37"/>
                      <a:gd name="T40" fmla="*/ 0 w 85"/>
                      <a:gd name="T41" fmla="*/ 0 h 37"/>
                      <a:gd name="T42" fmla="*/ 0 w 85"/>
                      <a:gd name="T43" fmla="*/ 0 h 37"/>
                      <a:gd name="T44" fmla="*/ 0 w 85"/>
                      <a:gd name="T45" fmla="*/ 0 h 37"/>
                      <a:gd name="T46" fmla="*/ 0 w 85"/>
                      <a:gd name="T47" fmla="*/ 0 h 37"/>
                      <a:gd name="T48" fmla="*/ 0 w 85"/>
                      <a:gd name="T49" fmla="*/ 0 h 37"/>
                      <a:gd name="T50" fmla="*/ 0 w 85"/>
                      <a:gd name="T51" fmla="*/ 0 h 37"/>
                      <a:gd name="T52" fmla="*/ 0 w 85"/>
                      <a:gd name="T53" fmla="*/ 0 h 37"/>
                      <a:gd name="T54" fmla="*/ 0 w 85"/>
                      <a:gd name="T55" fmla="*/ 0 h 37"/>
                      <a:gd name="T56" fmla="*/ 0 w 85"/>
                      <a:gd name="T57" fmla="*/ 0 h 37"/>
                      <a:gd name="T58" fmla="*/ 0 w 85"/>
                      <a:gd name="T59" fmla="*/ 0 h 37"/>
                      <a:gd name="T60" fmla="*/ 0 w 85"/>
                      <a:gd name="T61" fmla="*/ 0 h 37"/>
                      <a:gd name="T62" fmla="*/ 0 w 85"/>
                      <a:gd name="T63" fmla="*/ 0 h 37"/>
                      <a:gd name="T64" fmla="*/ 0 w 85"/>
                      <a:gd name="T65" fmla="*/ 0 h 37"/>
                      <a:gd name="T66" fmla="*/ 0 w 85"/>
                      <a:gd name="T67" fmla="*/ 0 h 37"/>
                      <a:gd name="T68" fmla="*/ 0 w 85"/>
                      <a:gd name="T69" fmla="*/ 0 h 37"/>
                      <a:gd name="T70" fmla="*/ 0 w 85"/>
                      <a:gd name="T71" fmla="*/ 0 h 37"/>
                      <a:gd name="T72" fmla="*/ 0 w 85"/>
                      <a:gd name="T73" fmla="*/ 0 h 37"/>
                      <a:gd name="T74" fmla="*/ 0 w 85"/>
                      <a:gd name="T75" fmla="*/ 0 h 37"/>
                      <a:gd name="T76" fmla="*/ 0 w 85"/>
                      <a:gd name="T77" fmla="*/ 0 h 37"/>
                      <a:gd name="T78" fmla="*/ 0 w 85"/>
                      <a:gd name="T79" fmla="*/ 0 h 37"/>
                      <a:gd name="T80" fmla="*/ 0 w 85"/>
                      <a:gd name="T81" fmla="*/ 0 h 3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5"/>
                      <a:gd name="T124" fmla="*/ 0 h 37"/>
                      <a:gd name="T125" fmla="*/ 85 w 85"/>
                      <a:gd name="T126" fmla="*/ 37 h 3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5" h="37">
                        <a:moveTo>
                          <a:pt x="82" y="5"/>
                        </a:moveTo>
                        <a:lnTo>
                          <a:pt x="81" y="2"/>
                        </a:lnTo>
                        <a:lnTo>
                          <a:pt x="80" y="0"/>
                        </a:lnTo>
                        <a:lnTo>
                          <a:pt x="77" y="0"/>
                        </a:lnTo>
                        <a:lnTo>
                          <a:pt x="72" y="1"/>
                        </a:lnTo>
                        <a:lnTo>
                          <a:pt x="65" y="2"/>
                        </a:lnTo>
                        <a:lnTo>
                          <a:pt x="56" y="3"/>
                        </a:lnTo>
                        <a:lnTo>
                          <a:pt x="46" y="3"/>
                        </a:lnTo>
                        <a:lnTo>
                          <a:pt x="36" y="2"/>
                        </a:lnTo>
                        <a:lnTo>
                          <a:pt x="26" y="2"/>
                        </a:lnTo>
                        <a:lnTo>
                          <a:pt x="18" y="2"/>
                        </a:lnTo>
                        <a:lnTo>
                          <a:pt x="13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" y="28"/>
                        </a:lnTo>
                        <a:lnTo>
                          <a:pt x="3" y="30"/>
                        </a:lnTo>
                        <a:lnTo>
                          <a:pt x="4" y="32"/>
                        </a:lnTo>
                        <a:lnTo>
                          <a:pt x="5" y="33"/>
                        </a:lnTo>
                        <a:lnTo>
                          <a:pt x="8" y="34"/>
                        </a:lnTo>
                        <a:lnTo>
                          <a:pt x="13" y="34"/>
                        </a:lnTo>
                        <a:lnTo>
                          <a:pt x="19" y="36"/>
                        </a:lnTo>
                        <a:lnTo>
                          <a:pt x="29" y="36"/>
                        </a:lnTo>
                        <a:lnTo>
                          <a:pt x="40" y="37"/>
                        </a:lnTo>
                        <a:lnTo>
                          <a:pt x="51" y="37"/>
                        </a:lnTo>
                        <a:lnTo>
                          <a:pt x="63" y="37"/>
                        </a:lnTo>
                        <a:lnTo>
                          <a:pt x="71" y="36"/>
                        </a:lnTo>
                        <a:lnTo>
                          <a:pt x="77" y="34"/>
                        </a:lnTo>
                        <a:lnTo>
                          <a:pt x="80" y="33"/>
                        </a:lnTo>
                        <a:lnTo>
                          <a:pt x="82" y="32"/>
                        </a:lnTo>
                        <a:lnTo>
                          <a:pt x="84" y="30"/>
                        </a:lnTo>
                        <a:lnTo>
                          <a:pt x="85" y="27"/>
                        </a:lnTo>
                        <a:lnTo>
                          <a:pt x="85" y="22"/>
                        </a:lnTo>
                        <a:lnTo>
                          <a:pt x="84" y="15"/>
                        </a:lnTo>
                        <a:lnTo>
                          <a:pt x="82" y="8"/>
                        </a:lnTo>
                        <a:lnTo>
                          <a:pt x="82" y="5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0" name="Freeform 79"/>
                  <p:cNvSpPr>
                    <a:spLocks/>
                  </p:cNvSpPr>
                  <p:nvPr/>
                </p:nvSpPr>
                <p:spPr bwMode="auto">
                  <a:xfrm>
                    <a:off x="478" y="1819"/>
                    <a:ext cx="14" cy="6"/>
                  </a:xfrm>
                  <a:custGeom>
                    <a:avLst/>
                    <a:gdLst>
                      <a:gd name="T0" fmla="*/ 0 w 85"/>
                      <a:gd name="T1" fmla="*/ 0 h 37"/>
                      <a:gd name="T2" fmla="*/ 0 w 85"/>
                      <a:gd name="T3" fmla="*/ 0 h 37"/>
                      <a:gd name="T4" fmla="*/ 0 w 85"/>
                      <a:gd name="T5" fmla="*/ 0 h 37"/>
                      <a:gd name="T6" fmla="*/ 0 w 85"/>
                      <a:gd name="T7" fmla="*/ 0 h 37"/>
                      <a:gd name="T8" fmla="*/ 0 w 85"/>
                      <a:gd name="T9" fmla="*/ 0 h 37"/>
                      <a:gd name="T10" fmla="*/ 0 w 85"/>
                      <a:gd name="T11" fmla="*/ 0 h 37"/>
                      <a:gd name="T12" fmla="*/ 0 w 85"/>
                      <a:gd name="T13" fmla="*/ 0 h 37"/>
                      <a:gd name="T14" fmla="*/ 0 w 85"/>
                      <a:gd name="T15" fmla="*/ 0 h 37"/>
                      <a:gd name="T16" fmla="*/ 0 w 85"/>
                      <a:gd name="T17" fmla="*/ 0 h 37"/>
                      <a:gd name="T18" fmla="*/ 0 w 85"/>
                      <a:gd name="T19" fmla="*/ 0 h 37"/>
                      <a:gd name="T20" fmla="*/ 0 w 85"/>
                      <a:gd name="T21" fmla="*/ 0 h 37"/>
                      <a:gd name="T22" fmla="*/ 0 w 85"/>
                      <a:gd name="T23" fmla="*/ 0 h 37"/>
                      <a:gd name="T24" fmla="*/ 0 w 85"/>
                      <a:gd name="T25" fmla="*/ 0 h 37"/>
                      <a:gd name="T26" fmla="*/ 0 w 85"/>
                      <a:gd name="T27" fmla="*/ 0 h 37"/>
                      <a:gd name="T28" fmla="*/ 0 w 85"/>
                      <a:gd name="T29" fmla="*/ 0 h 37"/>
                      <a:gd name="T30" fmla="*/ 0 w 85"/>
                      <a:gd name="T31" fmla="*/ 0 h 37"/>
                      <a:gd name="T32" fmla="*/ 0 w 85"/>
                      <a:gd name="T33" fmla="*/ 0 h 37"/>
                      <a:gd name="T34" fmla="*/ 0 w 85"/>
                      <a:gd name="T35" fmla="*/ 0 h 37"/>
                      <a:gd name="T36" fmla="*/ 0 w 85"/>
                      <a:gd name="T37" fmla="*/ 0 h 37"/>
                      <a:gd name="T38" fmla="*/ 0 w 85"/>
                      <a:gd name="T39" fmla="*/ 0 h 37"/>
                      <a:gd name="T40" fmla="*/ 0 w 85"/>
                      <a:gd name="T41" fmla="*/ 0 h 37"/>
                      <a:gd name="T42" fmla="*/ 0 w 85"/>
                      <a:gd name="T43" fmla="*/ 0 h 37"/>
                      <a:gd name="T44" fmla="*/ 0 w 85"/>
                      <a:gd name="T45" fmla="*/ 0 h 37"/>
                      <a:gd name="T46" fmla="*/ 0 w 85"/>
                      <a:gd name="T47" fmla="*/ 0 h 37"/>
                      <a:gd name="T48" fmla="*/ 0 w 85"/>
                      <a:gd name="T49" fmla="*/ 0 h 37"/>
                      <a:gd name="T50" fmla="*/ 0 w 85"/>
                      <a:gd name="T51" fmla="*/ 0 h 37"/>
                      <a:gd name="T52" fmla="*/ 0 w 85"/>
                      <a:gd name="T53" fmla="*/ 0 h 37"/>
                      <a:gd name="T54" fmla="*/ 0 w 85"/>
                      <a:gd name="T55" fmla="*/ 0 h 37"/>
                      <a:gd name="T56" fmla="*/ 0 w 85"/>
                      <a:gd name="T57" fmla="*/ 0 h 37"/>
                      <a:gd name="T58" fmla="*/ 0 w 85"/>
                      <a:gd name="T59" fmla="*/ 0 h 37"/>
                      <a:gd name="T60" fmla="*/ 0 w 85"/>
                      <a:gd name="T61" fmla="*/ 0 h 37"/>
                      <a:gd name="T62" fmla="*/ 0 w 85"/>
                      <a:gd name="T63" fmla="*/ 0 h 37"/>
                      <a:gd name="T64" fmla="*/ 0 w 85"/>
                      <a:gd name="T65" fmla="*/ 0 h 37"/>
                      <a:gd name="T66" fmla="*/ 0 w 85"/>
                      <a:gd name="T67" fmla="*/ 0 h 37"/>
                      <a:gd name="T68" fmla="*/ 0 w 85"/>
                      <a:gd name="T69" fmla="*/ 0 h 37"/>
                      <a:gd name="T70" fmla="*/ 0 w 85"/>
                      <a:gd name="T71" fmla="*/ 0 h 37"/>
                      <a:gd name="T72" fmla="*/ 0 w 85"/>
                      <a:gd name="T73" fmla="*/ 0 h 37"/>
                      <a:gd name="T74" fmla="*/ 0 w 85"/>
                      <a:gd name="T75" fmla="*/ 0 h 37"/>
                      <a:gd name="T76" fmla="*/ 0 w 85"/>
                      <a:gd name="T77" fmla="*/ 0 h 37"/>
                      <a:gd name="T78" fmla="*/ 0 w 85"/>
                      <a:gd name="T79" fmla="*/ 0 h 37"/>
                      <a:gd name="T80" fmla="*/ 0 w 85"/>
                      <a:gd name="T81" fmla="*/ 0 h 37"/>
                      <a:gd name="T82" fmla="*/ 0 w 85"/>
                      <a:gd name="T83" fmla="*/ 0 h 37"/>
                      <a:gd name="T84" fmla="*/ 0 w 85"/>
                      <a:gd name="T85" fmla="*/ 0 h 37"/>
                      <a:gd name="T86" fmla="*/ 0 w 85"/>
                      <a:gd name="T87" fmla="*/ 0 h 37"/>
                      <a:gd name="T88" fmla="*/ 0 w 85"/>
                      <a:gd name="T89" fmla="*/ 0 h 37"/>
                      <a:gd name="T90" fmla="*/ 0 w 85"/>
                      <a:gd name="T91" fmla="*/ 0 h 37"/>
                      <a:gd name="T92" fmla="*/ 0 w 85"/>
                      <a:gd name="T93" fmla="*/ 0 h 37"/>
                      <a:gd name="T94" fmla="*/ 0 w 85"/>
                      <a:gd name="T95" fmla="*/ 0 h 37"/>
                      <a:gd name="T96" fmla="*/ 0 w 85"/>
                      <a:gd name="T97" fmla="*/ 0 h 3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5"/>
                      <a:gd name="T148" fmla="*/ 0 h 37"/>
                      <a:gd name="T149" fmla="*/ 85 w 85"/>
                      <a:gd name="T150" fmla="*/ 37 h 3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5" h="37">
                        <a:moveTo>
                          <a:pt x="82" y="5"/>
                        </a:moveTo>
                        <a:lnTo>
                          <a:pt x="82" y="5"/>
                        </a:lnTo>
                        <a:lnTo>
                          <a:pt x="81" y="2"/>
                        </a:lnTo>
                        <a:lnTo>
                          <a:pt x="80" y="0"/>
                        </a:lnTo>
                        <a:lnTo>
                          <a:pt x="77" y="0"/>
                        </a:lnTo>
                        <a:lnTo>
                          <a:pt x="72" y="1"/>
                        </a:lnTo>
                        <a:lnTo>
                          <a:pt x="65" y="2"/>
                        </a:lnTo>
                        <a:lnTo>
                          <a:pt x="56" y="3"/>
                        </a:lnTo>
                        <a:lnTo>
                          <a:pt x="46" y="3"/>
                        </a:lnTo>
                        <a:lnTo>
                          <a:pt x="36" y="2"/>
                        </a:lnTo>
                        <a:lnTo>
                          <a:pt x="26" y="2"/>
                        </a:lnTo>
                        <a:lnTo>
                          <a:pt x="18" y="2"/>
                        </a:lnTo>
                        <a:lnTo>
                          <a:pt x="13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" y="28"/>
                        </a:lnTo>
                        <a:lnTo>
                          <a:pt x="3" y="30"/>
                        </a:lnTo>
                        <a:lnTo>
                          <a:pt x="4" y="32"/>
                        </a:lnTo>
                        <a:lnTo>
                          <a:pt x="5" y="33"/>
                        </a:lnTo>
                        <a:lnTo>
                          <a:pt x="8" y="34"/>
                        </a:lnTo>
                        <a:lnTo>
                          <a:pt x="13" y="34"/>
                        </a:lnTo>
                        <a:lnTo>
                          <a:pt x="19" y="36"/>
                        </a:lnTo>
                        <a:lnTo>
                          <a:pt x="29" y="36"/>
                        </a:lnTo>
                        <a:lnTo>
                          <a:pt x="40" y="37"/>
                        </a:lnTo>
                        <a:lnTo>
                          <a:pt x="51" y="37"/>
                        </a:lnTo>
                        <a:lnTo>
                          <a:pt x="63" y="37"/>
                        </a:lnTo>
                        <a:lnTo>
                          <a:pt x="71" y="36"/>
                        </a:lnTo>
                        <a:lnTo>
                          <a:pt x="77" y="34"/>
                        </a:lnTo>
                        <a:lnTo>
                          <a:pt x="80" y="33"/>
                        </a:lnTo>
                        <a:lnTo>
                          <a:pt x="82" y="32"/>
                        </a:lnTo>
                        <a:lnTo>
                          <a:pt x="84" y="30"/>
                        </a:lnTo>
                        <a:lnTo>
                          <a:pt x="85" y="27"/>
                        </a:lnTo>
                        <a:lnTo>
                          <a:pt x="85" y="22"/>
                        </a:lnTo>
                        <a:lnTo>
                          <a:pt x="84" y="15"/>
                        </a:lnTo>
                        <a:lnTo>
                          <a:pt x="82" y="8"/>
                        </a:lnTo>
                        <a:lnTo>
                          <a:pt x="82" y="5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1" name="Freeform 80"/>
                  <p:cNvSpPr>
                    <a:spLocks/>
                  </p:cNvSpPr>
                  <p:nvPr/>
                </p:nvSpPr>
                <p:spPr bwMode="auto">
                  <a:xfrm>
                    <a:off x="459" y="1819"/>
                    <a:ext cx="14" cy="6"/>
                  </a:xfrm>
                  <a:custGeom>
                    <a:avLst/>
                    <a:gdLst>
                      <a:gd name="T0" fmla="*/ 0 w 84"/>
                      <a:gd name="T1" fmla="*/ 0 h 37"/>
                      <a:gd name="T2" fmla="*/ 0 w 84"/>
                      <a:gd name="T3" fmla="*/ 0 h 37"/>
                      <a:gd name="T4" fmla="*/ 0 w 84"/>
                      <a:gd name="T5" fmla="*/ 0 h 37"/>
                      <a:gd name="T6" fmla="*/ 0 w 84"/>
                      <a:gd name="T7" fmla="*/ 0 h 37"/>
                      <a:gd name="T8" fmla="*/ 0 w 84"/>
                      <a:gd name="T9" fmla="*/ 0 h 37"/>
                      <a:gd name="T10" fmla="*/ 0 w 84"/>
                      <a:gd name="T11" fmla="*/ 0 h 37"/>
                      <a:gd name="T12" fmla="*/ 0 w 84"/>
                      <a:gd name="T13" fmla="*/ 0 h 37"/>
                      <a:gd name="T14" fmla="*/ 0 w 84"/>
                      <a:gd name="T15" fmla="*/ 0 h 37"/>
                      <a:gd name="T16" fmla="*/ 0 w 84"/>
                      <a:gd name="T17" fmla="*/ 0 h 37"/>
                      <a:gd name="T18" fmla="*/ 0 w 84"/>
                      <a:gd name="T19" fmla="*/ 0 h 37"/>
                      <a:gd name="T20" fmla="*/ 0 w 84"/>
                      <a:gd name="T21" fmla="*/ 0 h 37"/>
                      <a:gd name="T22" fmla="*/ 0 w 84"/>
                      <a:gd name="T23" fmla="*/ 0 h 37"/>
                      <a:gd name="T24" fmla="*/ 0 w 84"/>
                      <a:gd name="T25" fmla="*/ 0 h 37"/>
                      <a:gd name="T26" fmla="*/ 0 w 84"/>
                      <a:gd name="T27" fmla="*/ 0 h 37"/>
                      <a:gd name="T28" fmla="*/ 0 w 84"/>
                      <a:gd name="T29" fmla="*/ 0 h 37"/>
                      <a:gd name="T30" fmla="*/ 0 w 84"/>
                      <a:gd name="T31" fmla="*/ 0 h 37"/>
                      <a:gd name="T32" fmla="*/ 0 w 84"/>
                      <a:gd name="T33" fmla="*/ 0 h 37"/>
                      <a:gd name="T34" fmla="*/ 0 w 84"/>
                      <a:gd name="T35" fmla="*/ 0 h 37"/>
                      <a:gd name="T36" fmla="*/ 0 w 84"/>
                      <a:gd name="T37" fmla="*/ 0 h 37"/>
                      <a:gd name="T38" fmla="*/ 0 w 84"/>
                      <a:gd name="T39" fmla="*/ 0 h 37"/>
                      <a:gd name="T40" fmla="*/ 0 w 84"/>
                      <a:gd name="T41" fmla="*/ 0 h 37"/>
                      <a:gd name="T42" fmla="*/ 0 w 84"/>
                      <a:gd name="T43" fmla="*/ 0 h 37"/>
                      <a:gd name="T44" fmla="*/ 0 w 84"/>
                      <a:gd name="T45" fmla="*/ 0 h 37"/>
                      <a:gd name="T46" fmla="*/ 0 w 84"/>
                      <a:gd name="T47" fmla="*/ 0 h 37"/>
                      <a:gd name="T48" fmla="*/ 0 w 84"/>
                      <a:gd name="T49" fmla="*/ 0 h 37"/>
                      <a:gd name="T50" fmla="*/ 0 w 84"/>
                      <a:gd name="T51" fmla="*/ 0 h 37"/>
                      <a:gd name="T52" fmla="*/ 0 w 84"/>
                      <a:gd name="T53" fmla="*/ 0 h 37"/>
                      <a:gd name="T54" fmla="*/ 0 w 84"/>
                      <a:gd name="T55" fmla="*/ 0 h 37"/>
                      <a:gd name="T56" fmla="*/ 0 w 84"/>
                      <a:gd name="T57" fmla="*/ 0 h 37"/>
                      <a:gd name="T58" fmla="*/ 0 w 84"/>
                      <a:gd name="T59" fmla="*/ 0 h 37"/>
                      <a:gd name="T60" fmla="*/ 0 w 84"/>
                      <a:gd name="T61" fmla="*/ 0 h 37"/>
                      <a:gd name="T62" fmla="*/ 0 w 84"/>
                      <a:gd name="T63" fmla="*/ 0 h 37"/>
                      <a:gd name="T64" fmla="*/ 0 w 84"/>
                      <a:gd name="T65" fmla="*/ 0 h 37"/>
                      <a:gd name="T66" fmla="*/ 0 w 84"/>
                      <a:gd name="T67" fmla="*/ 0 h 37"/>
                      <a:gd name="T68" fmla="*/ 0 w 84"/>
                      <a:gd name="T69" fmla="*/ 0 h 37"/>
                      <a:gd name="T70" fmla="*/ 0 w 84"/>
                      <a:gd name="T71" fmla="*/ 0 h 37"/>
                      <a:gd name="T72" fmla="*/ 0 w 84"/>
                      <a:gd name="T73" fmla="*/ 0 h 37"/>
                      <a:gd name="T74" fmla="*/ 0 w 84"/>
                      <a:gd name="T75" fmla="*/ 0 h 37"/>
                      <a:gd name="T76" fmla="*/ 0 w 84"/>
                      <a:gd name="T77" fmla="*/ 0 h 37"/>
                      <a:gd name="T78" fmla="*/ 0 w 84"/>
                      <a:gd name="T79" fmla="*/ 0 h 37"/>
                      <a:gd name="T80" fmla="*/ 0 w 84"/>
                      <a:gd name="T81" fmla="*/ 0 h 3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4"/>
                      <a:gd name="T124" fmla="*/ 0 h 37"/>
                      <a:gd name="T125" fmla="*/ 84 w 84"/>
                      <a:gd name="T126" fmla="*/ 37 h 3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4" h="37">
                        <a:moveTo>
                          <a:pt x="83" y="4"/>
                        </a:moveTo>
                        <a:lnTo>
                          <a:pt x="82" y="2"/>
                        </a:lnTo>
                        <a:lnTo>
                          <a:pt x="80" y="0"/>
                        </a:lnTo>
                        <a:lnTo>
                          <a:pt x="77" y="0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6" y="3"/>
                        </a:lnTo>
                        <a:lnTo>
                          <a:pt x="46" y="3"/>
                        </a:lnTo>
                        <a:lnTo>
                          <a:pt x="36" y="2"/>
                        </a:lnTo>
                        <a:lnTo>
                          <a:pt x="26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10" y="1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2" y="1"/>
                        </a:lnTo>
                        <a:lnTo>
                          <a:pt x="1" y="3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0"/>
                        </a:lnTo>
                        <a:lnTo>
                          <a:pt x="4" y="32"/>
                        </a:lnTo>
                        <a:lnTo>
                          <a:pt x="5" y="33"/>
                        </a:lnTo>
                        <a:lnTo>
                          <a:pt x="8" y="34"/>
                        </a:lnTo>
                        <a:lnTo>
                          <a:pt x="12" y="34"/>
                        </a:lnTo>
                        <a:lnTo>
                          <a:pt x="19" y="35"/>
                        </a:lnTo>
                        <a:lnTo>
                          <a:pt x="29" y="35"/>
                        </a:lnTo>
                        <a:lnTo>
                          <a:pt x="40" y="37"/>
                        </a:lnTo>
                        <a:lnTo>
                          <a:pt x="51" y="37"/>
                        </a:lnTo>
                        <a:lnTo>
                          <a:pt x="62" y="37"/>
                        </a:lnTo>
                        <a:lnTo>
                          <a:pt x="71" y="35"/>
                        </a:lnTo>
                        <a:lnTo>
                          <a:pt x="77" y="34"/>
                        </a:lnTo>
                        <a:lnTo>
                          <a:pt x="80" y="33"/>
                        </a:lnTo>
                        <a:lnTo>
                          <a:pt x="82" y="32"/>
                        </a:lnTo>
                        <a:lnTo>
                          <a:pt x="84" y="30"/>
                        </a:lnTo>
                        <a:lnTo>
                          <a:pt x="84" y="27"/>
                        </a:lnTo>
                        <a:lnTo>
                          <a:pt x="84" y="22"/>
                        </a:lnTo>
                        <a:lnTo>
                          <a:pt x="84" y="14"/>
                        </a:lnTo>
                        <a:lnTo>
                          <a:pt x="83" y="8"/>
                        </a:lnTo>
                        <a:lnTo>
                          <a:pt x="83" y="4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2" name="Freeform 81"/>
                  <p:cNvSpPr>
                    <a:spLocks/>
                  </p:cNvSpPr>
                  <p:nvPr/>
                </p:nvSpPr>
                <p:spPr bwMode="auto">
                  <a:xfrm>
                    <a:off x="459" y="1819"/>
                    <a:ext cx="14" cy="6"/>
                  </a:xfrm>
                  <a:custGeom>
                    <a:avLst/>
                    <a:gdLst>
                      <a:gd name="T0" fmla="*/ 0 w 84"/>
                      <a:gd name="T1" fmla="*/ 0 h 37"/>
                      <a:gd name="T2" fmla="*/ 0 w 84"/>
                      <a:gd name="T3" fmla="*/ 0 h 37"/>
                      <a:gd name="T4" fmla="*/ 0 w 84"/>
                      <a:gd name="T5" fmla="*/ 0 h 37"/>
                      <a:gd name="T6" fmla="*/ 0 w 84"/>
                      <a:gd name="T7" fmla="*/ 0 h 37"/>
                      <a:gd name="T8" fmla="*/ 0 w 84"/>
                      <a:gd name="T9" fmla="*/ 0 h 37"/>
                      <a:gd name="T10" fmla="*/ 0 w 84"/>
                      <a:gd name="T11" fmla="*/ 0 h 37"/>
                      <a:gd name="T12" fmla="*/ 0 w 84"/>
                      <a:gd name="T13" fmla="*/ 0 h 37"/>
                      <a:gd name="T14" fmla="*/ 0 w 84"/>
                      <a:gd name="T15" fmla="*/ 0 h 37"/>
                      <a:gd name="T16" fmla="*/ 0 w 84"/>
                      <a:gd name="T17" fmla="*/ 0 h 37"/>
                      <a:gd name="T18" fmla="*/ 0 w 84"/>
                      <a:gd name="T19" fmla="*/ 0 h 37"/>
                      <a:gd name="T20" fmla="*/ 0 w 84"/>
                      <a:gd name="T21" fmla="*/ 0 h 37"/>
                      <a:gd name="T22" fmla="*/ 0 w 84"/>
                      <a:gd name="T23" fmla="*/ 0 h 37"/>
                      <a:gd name="T24" fmla="*/ 0 w 84"/>
                      <a:gd name="T25" fmla="*/ 0 h 37"/>
                      <a:gd name="T26" fmla="*/ 0 w 84"/>
                      <a:gd name="T27" fmla="*/ 0 h 37"/>
                      <a:gd name="T28" fmla="*/ 0 w 84"/>
                      <a:gd name="T29" fmla="*/ 0 h 37"/>
                      <a:gd name="T30" fmla="*/ 0 w 84"/>
                      <a:gd name="T31" fmla="*/ 0 h 37"/>
                      <a:gd name="T32" fmla="*/ 0 w 84"/>
                      <a:gd name="T33" fmla="*/ 0 h 37"/>
                      <a:gd name="T34" fmla="*/ 0 w 84"/>
                      <a:gd name="T35" fmla="*/ 0 h 37"/>
                      <a:gd name="T36" fmla="*/ 0 w 84"/>
                      <a:gd name="T37" fmla="*/ 0 h 37"/>
                      <a:gd name="T38" fmla="*/ 0 w 84"/>
                      <a:gd name="T39" fmla="*/ 0 h 37"/>
                      <a:gd name="T40" fmla="*/ 0 w 84"/>
                      <a:gd name="T41" fmla="*/ 0 h 37"/>
                      <a:gd name="T42" fmla="*/ 0 w 84"/>
                      <a:gd name="T43" fmla="*/ 0 h 37"/>
                      <a:gd name="T44" fmla="*/ 0 w 84"/>
                      <a:gd name="T45" fmla="*/ 0 h 37"/>
                      <a:gd name="T46" fmla="*/ 0 w 84"/>
                      <a:gd name="T47" fmla="*/ 0 h 37"/>
                      <a:gd name="T48" fmla="*/ 0 w 84"/>
                      <a:gd name="T49" fmla="*/ 0 h 37"/>
                      <a:gd name="T50" fmla="*/ 0 w 84"/>
                      <a:gd name="T51" fmla="*/ 0 h 37"/>
                      <a:gd name="T52" fmla="*/ 0 w 84"/>
                      <a:gd name="T53" fmla="*/ 0 h 37"/>
                      <a:gd name="T54" fmla="*/ 0 w 84"/>
                      <a:gd name="T55" fmla="*/ 0 h 37"/>
                      <a:gd name="T56" fmla="*/ 0 w 84"/>
                      <a:gd name="T57" fmla="*/ 0 h 37"/>
                      <a:gd name="T58" fmla="*/ 0 w 84"/>
                      <a:gd name="T59" fmla="*/ 0 h 37"/>
                      <a:gd name="T60" fmla="*/ 0 w 84"/>
                      <a:gd name="T61" fmla="*/ 0 h 37"/>
                      <a:gd name="T62" fmla="*/ 0 w 84"/>
                      <a:gd name="T63" fmla="*/ 0 h 37"/>
                      <a:gd name="T64" fmla="*/ 0 w 84"/>
                      <a:gd name="T65" fmla="*/ 0 h 37"/>
                      <a:gd name="T66" fmla="*/ 0 w 84"/>
                      <a:gd name="T67" fmla="*/ 0 h 37"/>
                      <a:gd name="T68" fmla="*/ 0 w 84"/>
                      <a:gd name="T69" fmla="*/ 0 h 37"/>
                      <a:gd name="T70" fmla="*/ 0 w 84"/>
                      <a:gd name="T71" fmla="*/ 0 h 37"/>
                      <a:gd name="T72" fmla="*/ 0 w 84"/>
                      <a:gd name="T73" fmla="*/ 0 h 37"/>
                      <a:gd name="T74" fmla="*/ 0 w 84"/>
                      <a:gd name="T75" fmla="*/ 0 h 37"/>
                      <a:gd name="T76" fmla="*/ 0 w 84"/>
                      <a:gd name="T77" fmla="*/ 0 h 37"/>
                      <a:gd name="T78" fmla="*/ 0 w 84"/>
                      <a:gd name="T79" fmla="*/ 0 h 37"/>
                      <a:gd name="T80" fmla="*/ 0 w 84"/>
                      <a:gd name="T81" fmla="*/ 0 h 37"/>
                      <a:gd name="T82" fmla="*/ 0 w 84"/>
                      <a:gd name="T83" fmla="*/ 0 h 37"/>
                      <a:gd name="T84" fmla="*/ 0 w 84"/>
                      <a:gd name="T85" fmla="*/ 0 h 37"/>
                      <a:gd name="T86" fmla="*/ 0 w 84"/>
                      <a:gd name="T87" fmla="*/ 0 h 37"/>
                      <a:gd name="T88" fmla="*/ 0 w 84"/>
                      <a:gd name="T89" fmla="*/ 0 h 37"/>
                      <a:gd name="T90" fmla="*/ 0 w 84"/>
                      <a:gd name="T91" fmla="*/ 0 h 37"/>
                      <a:gd name="T92" fmla="*/ 0 w 84"/>
                      <a:gd name="T93" fmla="*/ 0 h 37"/>
                      <a:gd name="T94" fmla="*/ 0 w 84"/>
                      <a:gd name="T95" fmla="*/ 0 h 37"/>
                      <a:gd name="T96" fmla="*/ 0 w 84"/>
                      <a:gd name="T97" fmla="*/ 0 h 3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4"/>
                      <a:gd name="T148" fmla="*/ 0 h 37"/>
                      <a:gd name="T149" fmla="*/ 84 w 84"/>
                      <a:gd name="T150" fmla="*/ 37 h 3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4" h="37">
                        <a:moveTo>
                          <a:pt x="83" y="4"/>
                        </a:moveTo>
                        <a:lnTo>
                          <a:pt x="83" y="4"/>
                        </a:lnTo>
                        <a:lnTo>
                          <a:pt x="82" y="2"/>
                        </a:lnTo>
                        <a:lnTo>
                          <a:pt x="80" y="0"/>
                        </a:lnTo>
                        <a:lnTo>
                          <a:pt x="77" y="0"/>
                        </a:lnTo>
                        <a:lnTo>
                          <a:pt x="72" y="1"/>
                        </a:lnTo>
                        <a:lnTo>
                          <a:pt x="64" y="2"/>
                        </a:lnTo>
                        <a:lnTo>
                          <a:pt x="56" y="3"/>
                        </a:lnTo>
                        <a:lnTo>
                          <a:pt x="46" y="3"/>
                        </a:lnTo>
                        <a:lnTo>
                          <a:pt x="36" y="2"/>
                        </a:lnTo>
                        <a:lnTo>
                          <a:pt x="26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10" y="1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2" y="1"/>
                        </a:lnTo>
                        <a:lnTo>
                          <a:pt x="1" y="3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0"/>
                        </a:lnTo>
                        <a:lnTo>
                          <a:pt x="4" y="32"/>
                        </a:lnTo>
                        <a:lnTo>
                          <a:pt x="5" y="33"/>
                        </a:lnTo>
                        <a:lnTo>
                          <a:pt x="8" y="34"/>
                        </a:lnTo>
                        <a:lnTo>
                          <a:pt x="12" y="34"/>
                        </a:lnTo>
                        <a:lnTo>
                          <a:pt x="19" y="35"/>
                        </a:lnTo>
                        <a:lnTo>
                          <a:pt x="29" y="35"/>
                        </a:lnTo>
                        <a:lnTo>
                          <a:pt x="40" y="37"/>
                        </a:lnTo>
                        <a:lnTo>
                          <a:pt x="51" y="37"/>
                        </a:lnTo>
                        <a:lnTo>
                          <a:pt x="62" y="37"/>
                        </a:lnTo>
                        <a:lnTo>
                          <a:pt x="71" y="35"/>
                        </a:lnTo>
                        <a:lnTo>
                          <a:pt x="77" y="34"/>
                        </a:lnTo>
                        <a:lnTo>
                          <a:pt x="80" y="33"/>
                        </a:lnTo>
                        <a:lnTo>
                          <a:pt x="82" y="32"/>
                        </a:lnTo>
                        <a:lnTo>
                          <a:pt x="84" y="30"/>
                        </a:lnTo>
                        <a:lnTo>
                          <a:pt x="84" y="27"/>
                        </a:lnTo>
                        <a:lnTo>
                          <a:pt x="84" y="22"/>
                        </a:lnTo>
                        <a:lnTo>
                          <a:pt x="84" y="14"/>
                        </a:lnTo>
                        <a:lnTo>
                          <a:pt x="83" y="8"/>
                        </a:lnTo>
                        <a:lnTo>
                          <a:pt x="83" y="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3" name="Freeform 82"/>
                  <p:cNvSpPr>
                    <a:spLocks/>
                  </p:cNvSpPr>
                  <p:nvPr/>
                </p:nvSpPr>
                <p:spPr bwMode="auto">
                  <a:xfrm>
                    <a:off x="441" y="1819"/>
                    <a:ext cx="14" cy="6"/>
                  </a:xfrm>
                  <a:custGeom>
                    <a:avLst/>
                    <a:gdLst>
                      <a:gd name="T0" fmla="*/ 0 w 83"/>
                      <a:gd name="T1" fmla="*/ 0 h 36"/>
                      <a:gd name="T2" fmla="*/ 0 w 83"/>
                      <a:gd name="T3" fmla="*/ 0 h 36"/>
                      <a:gd name="T4" fmla="*/ 0 w 83"/>
                      <a:gd name="T5" fmla="*/ 0 h 36"/>
                      <a:gd name="T6" fmla="*/ 0 w 83"/>
                      <a:gd name="T7" fmla="*/ 0 h 36"/>
                      <a:gd name="T8" fmla="*/ 0 w 83"/>
                      <a:gd name="T9" fmla="*/ 0 h 36"/>
                      <a:gd name="T10" fmla="*/ 0 w 83"/>
                      <a:gd name="T11" fmla="*/ 0 h 36"/>
                      <a:gd name="T12" fmla="*/ 0 w 83"/>
                      <a:gd name="T13" fmla="*/ 0 h 36"/>
                      <a:gd name="T14" fmla="*/ 0 w 83"/>
                      <a:gd name="T15" fmla="*/ 0 h 36"/>
                      <a:gd name="T16" fmla="*/ 0 w 83"/>
                      <a:gd name="T17" fmla="*/ 0 h 36"/>
                      <a:gd name="T18" fmla="*/ 0 w 83"/>
                      <a:gd name="T19" fmla="*/ 0 h 36"/>
                      <a:gd name="T20" fmla="*/ 0 w 83"/>
                      <a:gd name="T21" fmla="*/ 0 h 36"/>
                      <a:gd name="T22" fmla="*/ 0 w 83"/>
                      <a:gd name="T23" fmla="*/ 0 h 36"/>
                      <a:gd name="T24" fmla="*/ 0 w 83"/>
                      <a:gd name="T25" fmla="*/ 0 h 36"/>
                      <a:gd name="T26" fmla="*/ 0 w 83"/>
                      <a:gd name="T27" fmla="*/ 0 h 36"/>
                      <a:gd name="T28" fmla="*/ 0 w 83"/>
                      <a:gd name="T29" fmla="*/ 0 h 36"/>
                      <a:gd name="T30" fmla="*/ 0 w 83"/>
                      <a:gd name="T31" fmla="*/ 0 h 36"/>
                      <a:gd name="T32" fmla="*/ 0 w 83"/>
                      <a:gd name="T33" fmla="*/ 0 h 36"/>
                      <a:gd name="T34" fmla="*/ 0 w 83"/>
                      <a:gd name="T35" fmla="*/ 0 h 36"/>
                      <a:gd name="T36" fmla="*/ 0 w 83"/>
                      <a:gd name="T37" fmla="*/ 0 h 36"/>
                      <a:gd name="T38" fmla="*/ 0 w 83"/>
                      <a:gd name="T39" fmla="*/ 0 h 36"/>
                      <a:gd name="T40" fmla="*/ 0 w 83"/>
                      <a:gd name="T41" fmla="*/ 0 h 36"/>
                      <a:gd name="T42" fmla="*/ 0 w 83"/>
                      <a:gd name="T43" fmla="*/ 0 h 36"/>
                      <a:gd name="T44" fmla="*/ 0 w 83"/>
                      <a:gd name="T45" fmla="*/ 0 h 36"/>
                      <a:gd name="T46" fmla="*/ 0 w 83"/>
                      <a:gd name="T47" fmla="*/ 0 h 36"/>
                      <a:gd name="T48" fmla="*/ 0 w 83"/>
                      <a:gd name="T49" fmla="*/ 0 h 36"/>
                      <a:gd name="T50" fmla="*/ 0 w 83"/>
                      <a:gd name="T51" fmla="*/ 0 h 36"/>
                      <a:gd name="T52" fmla="*/ 0 w 83"/>
                      <a:gd name="T53" fmla="*/ 0 h 36"/>
                      <a:gd name="T54" fmla="*/ 0 w 83"/>
                      <a:gd name="T55" fmla="*/ 0 h 36"/>
                      <a:gd name="T56" fmla="*/ 0 w 83"/>
                      <a:gd name="T57" fmla="*/ 0 h 36"/>
                      <a:gd name="T58" fmla="*/ 0 w 83"/>
                      <a:gd name="T59" fmla="*/ 0 h 36"/>
                      <a:gd name="T60" fmla="*/ 0 w 83"/>
                      <a:gd name="T61" fmla="*/ 0 h 36"/>
                      <a:gd name="T62" fmla="*/ 0 w 83"/>
                      <a:gd name="T63" fmla="*/ 0 h 36"/>
                      <a:gd name="T64" fmla="*/ 0 w 83"/>
                      <a:gd name="T65" fmla="*/ 0 h 36"/>
                      <a:gd name="T66" fmla="*/ 0 w 83"/>
                      <a:gd name="T67" fmla="*/ 0 h 36"/>
                      <a:gd name="T68" fmla="*/ 0 w 83"/>
                      <a:gd name="T69" fmla="*/ 0 h 36"/>
                      <a:gd name="T70" fmla="*/ 0 w 83"/>
                      <a:gd name="T71" fmla="*/ 0 h 36"/>
                      <a:gd name="T72" fmla="*/ 0 w 83"/>
                      <a:gd name="T73" fmla="*/ 0 h 36"/>
                      <a:gd name="T74" fmla="*/ 0 w 83"/>
                      <a:gd name="T75" fmla="*/ 0 h 36"/>
                      <a:gd name="T76" fmla="*/ 0 w 83"/>
                      <a:gd name="T77" fmla="*/ 0 h 36"/>
                      <a:gd name="T78" fmla="*/ 0 w 83"/>
                      <a:gd name="T79" fmla="*/ 0 h 36"/>
                      <a:gd name="T80" fmla="*/ 0 w 83"/>
                      <a:gd name="T81" fmla="*/ 0 h 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3"/>
                      <a:gd name="T124" fmla="*/ 0 h 36"/>
                      <a:gd name="T125" fmla="*/ 83 w 83"/>
                      <a:gd name="T126" fmla="*/ 36 h 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3" h="36">
                        <a:moveTo>
                          <a:pt x="82" y="4"/>
                        </a:moveTo>
                        <a:lnTo>
                          <a:pt x="80" y="2"/>
                        </a:lnTo>
                        <a:lnTo>
                          <a:pt x="78" y="0"/>
                        </a:lnTo>
                        <a:lnTo>
                          <a:pt x="75" y="0"/>
                        </a:lnTo>
                        <a:lnTo>
                          <a:pt x="70" y="1"/>
                        </a:lnTo>
                        <a:lnTo>
                          <a:pt x="63" y="2"/>
                        </a:lnTo>
                        <a:lnTo>
                          <a:pt x="54" y="3"/>
                        </a:lnTo>
                        <a:lnTo>
                          <a:pt x="44" y="3"/>
                        </a:lnTo>
                        <a:lnTo>
                          <a:pt x="34" y="2"/>
                        </a:lnTo>
                        <a:lnTo>
                          <a:pt x="24" y="2"/>
                        </a:lnTo>
                        <a:lnTo>
                          <a:pt x="16" y="2"/>
                        </a:lnTo>
                        <a:lnTo>
                          <a:pt x="11" y="1"/>
                        </a:lnTo>
                        <a:lnTo>
                          <a:pt x="8" y="1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0"/>
                        </a:lnTo>
                        <a:lnTo>
                          <a:pt x="2" y="32"/>
                        </a:lnTo>
                        <a:lnTo>
                          <a:pt x="3" y="33"/>
                        </a:lnTo>
                        <a:lnTo>
                          <a:pt x="6" y="34"/>
                        </a:lnTo>
                        <a:lnTo>
                          <a:pt x="11" y="34"/>
                        </a:lnTo>
                        <a:lnTo>
                          <a:pt x="18" y="35"/>
                        </a:lnTo>
                        <a:lnTo>
                          <a:pt x="28" y="35"/>
                        </a:lnTo>
                        <a:lnTo>
                          <a:pt x="39" y="36"/>
                        </a:lnTo>
                        <a:lnTo>
                          <a:pt x="51" y="36"/>
                        </a:lnTo>
                        <a:lnTo>
                          <a:pt x="60" y="36"/>
                        </a:lnTo>
                        <a:lnTo>
                          <a:pt x="69" y="35"/>
                        </a:lnTo>
                        <a:lnTo>
                          <a:pt x="75" y="34"/>
                        </a:lnTo>
                        <a:lnTo>
                          <a:pt x="78" y="33"/>
                        </a:lnTo>
                        <a:lnTo>
                          <a:pt x="80" y="31"/>
                        </a:lnTo>
                        <a:lnTo>
                          <a:pt x="83" y="29"/>
                        </a:lnTo>
                        <a:lnTo>
                          <a:pt x="83" y="27"/>
                        </a:lnTo>
                        <a:lnTo>
                          <a:pt x="83" y="21"/>
                        </a:lnTo>
                        <a:lnTo>
                          <a:pt x="83" y="13"/>
                        </a:lnTo>
                        <a:lnTo>
                          <a:pt x="82" y="8"/>
                        </a:lnTo>
                        <a:lnTo>
                          <a:pt x="82" y="4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4" name="Freeform 83"/>
                  <p:cNvSpPr>
                    <a:spLocks/>
                  </p:cNvSpPr>
                  <p:nvPr/>
                </p:nvSpPr>
                <p:spPr bwMode="auto">
                  <a:xfrm>
                    <a:off x="441" y="1819"/>
                    <a:ext cx="14" cy="6"/>
                  </a:xfrm>
                  <a:custGeom>
                    <a:avLst/>
                    <a:gdLst>
                      <a:gd name="T0" fmla="*/ 0 w 83"/>
                      <a:gd name="T1" fmla="*/ 0 h 36"/>
                      <a:gd name="T2" fmla="*/ 0 w 83"/>
                      <a:gd name="T3" fmla="*/ 0 h 36"/>
                      <a:gd name="T4" fmla="*/ 0 w 83"/>
                      <a:gd name="T5" fmla="*/ 0 h 36"/>
                      <a:gd name="T6" fmla="*/ 0 w 83"/>
                      <a:gd name="T7" fmla="*/ 0 h 36"/>
                      <a:gd name="T8" fmla="*/ 0 w 83"/>
                      <a:gd name="T9" fmla="*/ 0 h 36"/>
                      <a:gd name="T10" fmla="*/ 0 w 83"/>
                      <a:gd name="T11" fmla="*/ 0 h 36"/>
                      <a:gd name="T12" fmla="*/ 0 w 83"/>
                      <a:gd name="T13" fmla="*/ 0 h 36"/>
                      <a:gd name="T14" fmla="*/ 0 w 83"/>
                      <a:gd name="T15" fmla="*/ 0 h 36"/>
                      <a:gd name="T16" fmla="*/ 0 w 83"/>
                      <a:gd name="T17" fmla="*/ 0 h 36"/>
                      <a:gd name="T18" fmla="*/ 0 w 83"/>
                      <a:gd name="T19" fmla="*/ 0 h 36"/>
                      <a:gd name="T20" fmla="*/ 0 w 83"/>
                      <a:gd name="T21" fmla="*/ 0 h 36"/>
                      <a:gd name="T22" fmla="*/ 0 w 83"/>
                      <a:gd name="T23" fmla="*/ 0 h 36"/>
                      <a:gd name="T24" fmla="*/ 0 w 83"/>
                      <a:gd name="T25" fmla="*/ 0 h 36"/>
                      <a:gd name="T26" fmla="*/ 0 w 83"/>
                      <a:gd name="T27" fmla="*/ 0 h 36"/>
                      <a:gd name="T28" fmla="*/ 0 w 83"/>
                      <a:gd name="T29" fmla="*/ 0 h 36"/>
                      <a:gd name="T30" fmla="*/ 0 w 83"/>
                      <a:gd name="T31" fmla="*/ 0 h 36"/>
                      <a:gd name="T32" fmla="*/ 0 w 83"/>
                      <a:gd name="T33" fmla="*/ 0 h 36"/>
                      <a:gd name="T34" fmla="*/ 0 w 83"/>
                      <a:gd name="T35" fmla="*/ 0 h 36"/>
                      <a:gd name="T36" fmla="*/ 0 w 83"/>
                      <a:gd name="T37" fmla="*/ 0 h 36"/>
                      <a:gd name="T38" fmla="*/ 0 w 83"/>
                      <a:gd name="T39" fmla="*/ 0 h 36"/>
                      <a:gd name="T40" fmla="*/ 0 w 83"/>
                      <a:gd name="T41" fmla="*/ 0 h 36"/>
                      <a:gd name="T42" fmla="*/ 0 w 83"/>
                      <a:gd name="T43" fmla="*/ 0 h 36"/>
                      <a:gd name="T44" fmla="*/ 0 w 83"/>
                      <a:gd name="T45" fmla="*/ 0 h 36"/>
                      <a:gd name="T46" fmla="*/ 0 w 83"/>
                      <a:gd name="T47" fmla="*/ 0 h 36"/>
                      <a:gd name="T48" fmla="*/ 0 w 83"/>
                      <a:gd name="T49" fmla="*/ 0 h 36"/>
                      <a:gd name="T50" fmla="*/ 0 w 83"/>
                      <a:gd name="T51" fmla="*/ 0 h 36"/>
                      <a:gd name="T52" fmla="*/ 0 w 83"/>
                      <a:gd name="T53" fmla="*/ 0 h 36"/>
                      <a:gd name="T54" fmla="*/ 0 w 83"/>
                      <a:gd name="T55" fmla="*/ 0 h 36"/>
                      <a:gd name="T56" fmla="*/ 0 w 83"/>
                      <a:gd name="T57" fmla="*/ 0 h 36"/>
                      <a:gd name="T58" fmla="*/ 0 w 83"/>
                      <a:gd name="T59" fmla="*/ 0 h 36"/>
                      <a:gd name="T60" fmla="*/ 0 w 83"/>
                      <a:gd name="T61" fmla="*/ 0 h 36"/>
                      <a:gd name="T62" fmla="*/ 0 w 83"/>
                      <a:gd name="T63" fmla="*/ 0 h 36"/>
                      <a:gd name="T64" fmla="*/ 0 w 83"/>
                      <a:gd name="T65" fmla="*/ 0 h 36"/>
                      <a:gd name="T66" fmla="*/ 0 w 83"/>
                      <a:gd name="T67" fmla="*/ 0 h 36"/>
                      <a:gd name="T68" fmla="*/ 0 w 83"/>
                      <a:gd name="T69" fmla="*/ 0 h 36"/>
                      <a:gd name="T70" fmla="*/ 0 w 83"/>
                      <a:gd name="T71" fmla="*/ 0 h 36"/>
                      <a:gd name="T72" fmla="*/ 0 w 83"/>
                      <a:gd name="T73" fmla="*/ 0 h 36"/>
                      <a:gd name="T74" fmla="*/ 0 w 83"/>
                      <a:gd name="T75" fmla="*/ 0 h 36"/>
                      <a:gd name="T76" fmla="*/ 0 w 83"/>
                      <a:gd name="T77" fmla="*/ 0 h 36"/>
                      <a:gd name="T78" fmla="*/ 0 w 83"/>
                      <a:gd name="T79" fmla="*/ 0 h 36"/>
                      <a:gd name="T80" fmla="*/ 0 w 83"/>
                      <a:gd name="T81" fmla="*/ 0 h 36"/>
                      <a:gd name="T82" fmla="*/ 0 w 83"/>
                      <a:gd name="T83" fmla="*/ 0 h 36"/>
                      <a:gd name="T84" fmla="*/ 0 w 83"/>
                      <a:gd name="T85" fmla="*/ 0 h 36"/>
                      <a:gd name="T86" fmla="*/ 0 w 83"/>
                      <a:gd name="T87" fmla="*/ 0 h 36"/>
                      <a:gd name="T88" fmla="*/ 0 w 83"/>
                      <a:gd name="T89" fmla="*/ 0 h 36"/>
                      <a:gd name="T90" fmla="*/ 0 w 83"/>
                      <a:gd name="T91" fmla="*/ 0 h 36"/>
                      <a:gd name="T92" fmla="*/ 0 w 83"/>
                      <a:gd name="T93" fmla="*/ 0 h 36"/>
                      <a:gd name="T94" fmla="*/ 0 w 83"/>
                      <a:gd name="T95" fmla="*/ 0 h 36"/>
                      <a:gd name="T96" fmla="*/ 0 w 83"/>
                      <a:gd name="T97" fmla="*/ 0 h 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3"/>
                      <a:gd name="T148" fmla="*/ 0 h 36"/>
                      <a:gd name="T149" fmla="*/ 83 w 83"/>
                      <a:gd name="T150" fmla="*/ 36 h 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3" h="36">
                        <a:moveTo>
                          <a:pt x="82" y="4"/>
                        </a:moveTo>
                        <a:lnTo>
                          <a:pt x="82" y="4"/>
                        </a:lnTo>
                        <a:lnTo>
                          <a:pt x="80" y="2"/>
                        </a:lnTo>
                        <a:lnTo>
                          <a:pt x="78" y="0"/>
                        </a:lnTo>
                        <a:lnTo>
                          <a:pt x="75" y="0"/>
                        </a:lnTo>
                        <a:lnTo>
                          <a:pt x="70" y="1"/>
                        </a:lnTo>
                        <a:lnTo>
                          <a:pt x="63" y="2"/>
                        </a:lnTo>
                        <a:lnTo>
                          <a:pt x="54" y="3"/>
                        </a:lnTo>
                        <a:lnTo>
                          <a:pt x="44" y="3"/>
                        </a:lnTo>
                        <a:lnTo>
                          <a:pt x="34" y="2"/>
                        </a:lnTo>
                        <a:lnTo>
                          <a:pt x="24" y="2"/>
                        </a:lnTo>
                        <a:lnTo>
                          <a:pt x="16" y="2"/>
                        </a:lnTo>
                        <a:lnTo>
                          <a:pt x="11" y="1"/>
                        </a:lnTo>
                        <a:lnTo>
                          <a:pt x="8" y="1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0"/>
                        </a:lnTo>
                        <a:lnTo>
                          <a:pt x="2" y="32"/>
                        </a:lnTo>
                        <a:lnTo>
                          <a:pt x="3" y="33"/>
                        </a:lnTo>
                        <a:lnTo>
                          <a:pt x="6" y="34"/>
                        </a:lnTo>
                        <a:lnTo>
                          <a:pt x="11" y="34"/>
                        </a:lnTo>
                        <a:lnTo>
                          <a:pt x="18" y="35"/>
                        </a:lnTo>
                        <a:lnTo>
                          <a:pt x="28" y="35"/>
                        </a:lnTo>
                        <a:lnTo>
                          <a:pt x="39" y="36"/>
                        </a:lnTo>
                        <a:lnTo>
                          <a:pt x="51" y="36"/>
                        </a:lnTo>
                        <a:lnTo>
                          <a:pt x="60" y="36"/>
                        </a:lnTo>
                        <a:lnTo>
                          <a:pt x="69" y="35"/>
                        </a:lnTo>
                        <a:lnTo>
                          <a:pt x="75" y="34"/>
                        </a:lnTo>
                        <a:lnTo>
                          <a:pt x="78" y="33"/>
                        </a:lnTo>
                        <a:lnTo>
                          <a:pt x="80" y="31"/>
                        </a:lnTo>
                        <a:lnTo>
                          <a:pt x="83" y="29"/>
                        </a:lnTo>
                        <a:lnTo>
                          <a:pt x="83" y="27"/>
                        </a:lnTo>
                        <a:lnTo>
                          <a:pt x="83" y="21"/>
                        </a:lnTo>
                        <a:lnTo>
                          <a:pt x="83" y="13"/>
                        </a:lnTo>
                        <a:lnTo>
                          <a:pt x="82" y="8"/>
                        </a:lnTo>
                        <a:lnTo>
                          <a:pt x="82" y="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5" name="Freeform 84"/>
                  <p:cNvSpPr>
                    <a:spLocks/>
                  </p:cNvSpPr>
                  <p:nvPr/>
                </p:nvSpPr>
                <p:spPr bwMode="auto">
                  <a:xfrm>
                    <a:off x="422" y="1818"/>
                    <a:ext cx="14" cy="6"/>
                  </a:xfrm>
                  <a:custGeom>
                    <a:avLst/>
                    <a:gdLst>
                      <a:gd name="T0" fmla="*/ 0 w 83"/>
                      <a:gd name="T1" fmla="*/ 0 h 36"/>
                      <a:gd name="T2" fmla="*/ 0 w 83"/>
                      <a:gd name="T3" fmla="*/ 0 h 36"/>
                      <a:gd name="T4" fmla="*/ 0 w 83"/>
                      <a:gd name="T5" fmla="*/ 0 h 36"/>
                      <a:gd name="T6" fmla="*/ 0 w 83"/>
                      <a:gd name="T7" fmla="*/ 0 h 36"/>
                      <a:gd name="T8" fmla="*/ 0 w 83"/>
                      <a:gd name="T9" fmla="*/ 0 h 36"/>
                      <a:gd name="T10" fmla="*/ 0 w 83"/>
                      <a:gd name="T11" fmla="*/ 0 h 36"/>
                      <a:gd name="T12" fmla="*/ 0 w 83"/>
                      <a:gd name="T13" fmla="*/ 0 h 36"/>
                      <a:gd name="T14" fmla="*/ 0 w 83"/>
                      <a:gd name="T15" fmla="*/ 0 h 36"/>
                      <a:gd name="T16" fmla="*/ 0 w 83"/>
                      <a:gd name="T17" fmla="*/ 0 h 36"/>
                      <a:gd name="T18" fmla="*/ 0 w 83"/>
                      <a:gd name="T19" fmla="*/ 0 h 36"/>
                      <a:gd name="T20" fmla="*/ 0 w 83"/>
                      <a:gd name="T21" fmla="*/ 0 h 36"/>
                      <a:gd name="T22" fmla="*/ 0 w 83"/>
                      <a:gd name="T23" fmla="*/ 0 h 36"/>
                      <a:gd name="T24" fmla="*/ 0 w 83"/>
                      <a:gd name="T25" fmla="*/ 0 h 36"/>
                      <a:gd name="T26" fmla="*/ 0 w 83"/>
                      <a:gd name="T27" fmla="*/ 0 h 36"/>
                      <a:gd name="T28" fmla="*/ 0 w 83"/>
                      <a:gd name="T29" fmla="*/ 0 h 36"/>
                      <a:gd name="T30" fmla="*/ 0 w 83"/>
                      <a:gd name="T31" fmla="*/ 0 h 36"/>
                      <a:gd name="T32" fmla="*/ 0 w 83"/>
                      <a:gd name="T33" fmla="*/ 0 h 36"/>
                      <a:gd name="T34" fmla="*/ 0 w 83"/>
                      <a:gd name="T35" fmla="*/ 0 h 36"/>
                      <a:gd name="T36" fmla="*/ 0 w 83"/>
                      <a:gd name="T37" fmla="*/ 0 h 36"/>
                      <a:gd name="T38" fmla="*/ 0 w 83"/>
                      <a:gd name="T39" fmla="*/ 0 h 36"/>
                      <a:gd name="T40" fmla="*/ 0 w 83"/>
                      <a:gd name="T41" fmla="*/ 0 h 36"/>
                      <a:gd name="T42" fmla="*/ 0 w 83"/>
                      <a:gd name="T43" fmla="*/ 0 h 36"/>
                      <a:gd name="T44" fmla="*/ 0 w 83"/>
                      <a:gd name="T45" fmla="*/ 0 h 36"/>
                      <a:gd name="T46" fmla="*/ 0 w 83"/>
                      <a:gd name="T47" fmla="*/ 0 h 36"/>
                      <a:gd name="T48" fmla="*/ 0 w 83"/>
                      <a:gd name="T49" fmla="*/ 0 h 36"/>
                      <a:gd name="T50" fmla="*/ 0 w 83"/>
                      <a:gd name="T51" fmla="*/ 0 h 36"/>
                      <a:gd name="T52" fmla="*/ 0 w 83"/>
                      <a:gd name="T53" fmla="*/ 0 h 36"/>
                      <a:gd name="T54" fmla="*/ 0 w 83"/>
                      <a:gd name="T55" fmla="*/ 0 h 36"/>
                      <a:gd name="T56" fmla="*/ 0 w 83"/>
                      <a:gd name="T57" fmla="*/ 0 h 36"/>
                      <a:gd name="T58" fmla="*/ 0 w 83"/>
                      <a:gd name="T59" fmla="*/ 0 h 36"/>
                      <a:gd name="T60" fmla="*/ 0 w 83"/>
                      <a:gd name="T61" fmla="*/ 0 h 36"/>
                      <a:gd name="T62" fmla="*/ 0 w 83"/>
                      <a:gd name="T63" fmla="*/ 0 h 36"/>
                      <a:gd name="T64" fmla="*/ 0 w 83"/>
                      <a:gd name="T65" fmla="*/ 0 h 36"/>
                      <a:gd name="T66" fmla="*/ 0 w 83"/>
                      <a:gd name="T67" fmla="*/ 0 h 36"/>
                      <a:gd name="T68" fmla="*/ 0 w 83"/>
                      <a:gd name="T69" fmla="*/ 0 h 36"/>
                      <a:gd name="T70" fmla="*/ 0 w 83"/>
                      <a:gd name="T71" fmla="*/ 0 h 36"/>
                      <a:gd name="T72" fmla="*/ 0 w 83"/>
                      <a:gd name="T73" fmla="*/ 0 h 36"/>
                      <a:gd name="T74" fmla="*/ 0 w 83"/>
                      <a:gd name="T75" fmla="*/ 0 h 36"/>
                      <a:gd name="T76" fmla="*/ 0 w 83"/>
                      <a:gd name="T77" fmla="*/ 0 h 36"/>
                      <a:gd name="T78" fmla="*/ 0 w 83"/>
                      <a:gd name="T79" fmla="*/ 0 h 36"/>
                      <a:gd name="T80" fmla="*/ 0 w 83"/>
                      <a:gd name="T81" fmla="*/ 0 h 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3"/>
                      <a:gd name="T124" fmla="*/ 0 h 36"/>
                      <a:gd name="T125" fmla="*/ 83 w 83"/>
                      <a:gd name="T126" fmla="*/ 36 h 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3" h="36">
                        <a:moveTo>
                          <a:pt x="82" y="4"/>
                        </a:moveTo>
                        <a:lnTo>
                          <a:pt x="81" y="2"/>
                        </a:lnTo>
                        <a:lnTo>
                          <a:pt x="79" y="0"/>
                        </a:lnTo>
                        <a:lnTo>
                          <a:pt x="75" y="0"/>
                        </a:lnTo>
                        <a:lnTo>
                          <a:pt x="71" y="1"/>
                        </a:lnTo>
                        <a:lnTo>
                          <a:pt x="63" y="2"/>
                        </a:lnTo>
                        <a:lnTo>
                          <a:pt x="54" y="3"/>
                        </a:lnTo>
                        <a:lnTo>
                          <a:pt x="44" y="3"/>
                        </a:lnTo>
                        <a:lnTo>
                          <a:pt x="34" y="2"/>
                        </a:lnTo>
                        <a:lnTo>
                          <a:pt x="25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0"/>
                        </a:lnTo>
                        <a:lnTo>
                          <a:pt x="2" y="32"/>
                        </a:lnTo>
                        <a:lnTo>
                          <a:pt x="3" y="33"/>
                        </a:lnTo>
                        <a:lnTo>
                          <a:pt x="7" y="34"/>
                        </a:lnTo>
                        <a:lnTo>
                          <a:pt x="11" y="34"/>
                        </a:lnTo>
                        <a:lnTo>
                          <a:pt x="19" y="35"/>
                        </a:lnTo>
                        <a:lnTo>
                          <a:pt x="29" y="35"/>
                        </a:lnTo>
                        <a:lnTo>
                          <a:pt x="40" y="36"/>
                        </a:lnTo>
                        <a:lnTo>
                          <a:pt x="51" y="36"/>
                        </a:lnTo>
                        <a:lnTo>
                          <a:pt x="61" y="36"/>
                        </a:lnTo>
                        <a:lnTo>
                          <a:pt x="70" y="35"/>
                        </a:lnTo>
                        <a:lnTo>
                          <a:pt x="75" y="34"/>
                        </a:lnTo>
                        <a:lnTo>
                          <a:pt x="79" y="33"/>
                        </a:lnTo>
                        <a:lnTo>
                          <a:pt x="81" y="32"/>
                        </a:lnTo>
                        <a:lnTo>
                          <a:pt x="83" y="30"/>
                        </a:lnTo>
                        <a:lnTo>
                          <a:pt x="83" y="26"/>
                        </a:lnTo>
                        <a:lnTo>
                          <a:pt x="83" y="22"/>
                        </a:lnTo>
                        <a:lnTo>
                          <a:pt x="83" y="14"/>
                        </a:lnTo>
                        <a:lnTo>
                          <a:pt x="82" y="7"/>
                        </a:lnTo>
                        <a:lnTo>
                          <a:pt x="82" y="4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6" name="Freeform 85"/>
                  <p:cNvSpPr>
                    <a:spLocks/>
                  </p:cNvSpPr>
                  <p:nvPr/>
                </p:nvSpPr>
                <p:spPr bwMode="auto">
                  <a:xfrm>
                    <a:off x="422" y="1818"/>
                    <a:ext cx="14" cy="6"/>
                  </a:xfrm>
                  <a:custGeom>
                    <a:avLst/>
                    <a:gdLst>
                      <a:gd name="T0" fmla="*/ 0 w 83"/>
                      <a:gd name="T1" fmla="*/ 0 h 36"/>
                      <a:gd name="T2" fmla="*/ 0 w 83"/>
                      <a:gd name="T3" fmla="*/ 0 h 36"/>
                      <a:gd name="T4" fmla="*/ 0 w 83"/>
                      <a:gd name="T5" fmla="*/ 0 h 36"/>
                      <a:gd name="T6" fmla="*/ 0 w 83"/>
                      <a:gd name="T7" fmla="*/ 0 h 36"/>
                      <a:gd name="T8" fmla="*/ 0 w 83"/>
                      <a:gd name="T9" fmla="*/ 0 h 36"/>
                      <a:gd name="T10" fmla="*/ 0 w 83"/>
                      <a:gd name="T11" fmla="*/ 0 h 36"/>
                      <a:gd name="T12" fmla="*/ 0 w 83"/>
                      <a:gd name="T13" fmla="*/ 0 h 36"/>
                      <a:gd name="T14" fmla="*/ 0 w 83"/>
                      <a:gd name="T15" fmla="*/ 0 h 36"/>
                      <a:gd name="T16" fmla="*/ 0 w 83"/>
                      <a:gd name="T17" fmla="*/ 0 h 36"/>
                      <a:gd name="T18" fmla="*/ 0 w 83"/>
                      <a:gd name="T19" fmla="*/ 0 h 36"/>
                      <a:gd name="T20" fmla="*/ 0 w 83"/>
                      <a:gd name="T21" fmla="*/ 0 h 36"/>
                      <a:gd name="T22" fmla="*/ 0 w 83"/>
                      <a:gd name="T23" fmla="*/ 0 h 36"/>
                      <a:gd name="T24" fmla="*/ 0 w 83"/>
                      <a:gd name="T25" fmla="*/ 0 h 36"/>
                      <a:gd name="T26" fmla="*/ 0 w 83"/>
                      <a:gd name="T27" fmla="*/ 0 h 36"/>
                      <a:gd name="T28" fmla="*/ 0 w 83"/>
                      <a:gd name="T29" fmla="*/ 0 h 36"/>
                      <a:gd name="T30" fmla="*/ 0 w 83"/>
                      <a:gd name="T31" fmla="*/ 0 h 36"/>
                      <a:gd name="T32" fmla="*/ 0 w 83"/>
                      <a:gd name="T33" fmla="*/ 0 h 36"/>
                      <a:gd name="T34" fmla="*/ 0 w 83"/>
                      <a:gd name="T35" fmla="*/ 0 h 36"/>
                      <a:gd name="T36" fmla="*/ 0 w 83"/>
                      <a:gd name="T37" fmla="*/ 0 h 36"/>
                      <a:gd name="T38" fmla="*/ 0 w 83"/>
                      <a:gd name="T39" fmla="*/ 0 h 36"/>
                      <a:gd name="T40" fmla="*/ 0 w 83"/>
                      <a:gd name="T41" fmla="*/ 0 h 36"/>
                      <a:gd name="T42" fmla="*/ 0 w 83"/>
                      <a:gd name="T43" fmla="*/ 0 h 36"/>
                      <a:gd name="T44" fmla="*/ 0 w 83"/>
                      <a:gd name="T45" fmla="*/ 0 h 36"/>
                      <a:gd name="T46" fmla="*/ 0 w 83"/>
                      <a:gd name="T47" fmla="*/ 0 h 36"/>
                      <a:gd name="T48" fmla="*/ 0 w 83"/>
                      <a:gd name="T49" fmla="*/ 0 h 36"/>
                      <a:gd name="T50" fmla="*/ 0 w 83"/>
                      <a:gd name="T51" fmla="*/ 0 h 36"/>
                      <a:gd name="T52" fmla="*/ 0 w 83"/>
                      <a:gd name="T53" fmla="*/ 0 h 36"/>
                      <a:gd name="T54" fmla="*/ 0 w 83"/>
                      <a:gd name="T55" fmla="*/ 0 h 36"/>
                      <a:gd name="T56" fmla="*/ 0 w 83"/>
                      <a:gd name="T57" fmla="*/ 0 h 36"/>
                      <a:gd name="T58" fmla="*/ 0 w 83"/>
                      <a:gd name="T59" fmla="*/ 0 h 36"/>
                      <a:gd name="T60" fmla="*/ 0 w 83"/>
                      <a:gd name="T61" fmla="*/ 0 h 36"/>
                      <a:gd name="T62" fmla="*/ 0 w 83"/>
                      <a:gd name="T63" fmla="*/ 0 h 36"/>
                      <a:gd name="T64" fmla="*/ 0 w 83"/>
                      <a:gd name="T65" fmla="*/ 0 h 36"/>
                      <a:gd name="T66" fmla="*/ 0 w 83"/>
                      <a:gd name="T67" fmla="*/ 0 h 36"/>
                      <a:gd name="T68" fmla="*/ 0 w 83"/>
                      <a:gd name="T69" fmla="*/ 0 h 36"/>
                      <a:gd name="T70" fmla="*/ 0 w 83"/>
                      <a:gd name="T71" fmla="*/ 0 h 36"/>
                      <a:gd name="T72" fmla="*/ 0 w 83"/>
                      <a:gd name="T73" fmla="*/ 0 h 36"/>
                      <a:gd name="T74" fmla="*/ 0 w 83"/>
                      <a:gd name="T75" fmla="*/ 0 h 36"/>
                      <a:gd name="T76" fmla="*/ 0 w 83"/>
                      <a:gd name="T77" fmla="*/ 0 h 36"/>
                      <a:gd name="T78" fmla="*/ 0 w 83"/>
                      <a:gd name="T79" fmla="*/ 0 h 36"/>
                      <a:gd name="T80" fmla="*/ 0 w 83"/>
                      <a:gd name="T81" fmla="*/ 0 h 36"/>
                      <a:gd name="T82" fmla="*/ 0 w 83"/>
                      <a:gd name="T83" fmla="*/ 0 h 36"/>
                      <a:gd name="T84" fmla="*/ 0 w 83"/>
                      <a:gd name="T85" fmla="*/ 0 h 36"/>
                      <a:gd name="T86" fmla="*/ 0 w 83"/>
                      <a:gd name="T87" fmla="*/ 0 h 36"/>
                      <a:gd name="T88" fmla="*/ 0 w 83"/>
                      <a:gd name="T89" fmla="*/ 0 h 36"/>
                      <a:gd name="T90" fmla="*/ 0 w 83"/>
                      <a:gd name="T91" fmla="*/ 0 h 36"/>
                      <a:gd name="T92" fmla="*/ 0 w 83"/>
                      <a:gd name="T93" fmla="*/ 0 h 36"/>
                      <a:gd name="T94" fmla="*/ 0 w 83"/>
                      <a:gd name="T95" fmla="*/ 0 h 36"/>
                      <a:gd name="T96" fmla="*/ 0 w 83"/>
                      <a:gd name="T97" fmla="*/ 0 h 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3"/>
                      <a:gd name="T148" fmla="*/ 0 h 36"/>
                      <a:gd name="T149" fmla="*/ 83 w 83"/>
                      <a:gd name="T150" fmla="*/ 36 h 3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3" h="36">
                        <a:moveTo>
                          <a:pt x="82" y="4"/>
                        </a:moveTo>
                        <a:lnTo>
                          <a:pt x="82" y="4"/>
                        </a:lnTo>
                        <a:lnTo>
                          <a:pt x="81" y="2"/>
                        </a:lnTo>
                        <a:lnTo>
                          <a:pt x="79" y="0"/>
                        </a:lnTo>
                        <a:lnTo>
                          <a:pt x="75" y="0"/>
                        </a:lnTo>
                        <a:lnTo>
                          <a:pt x="71" y="1"/>
                        </a:lnTo>
                        <a:lnTo>
                          <a:pt x="63" y="2"/>
                        </a:lnTo>
                        <a:lnTo>
                          <a:pt x="54" y="3"/>
                        </a:lnTo>
                        <a:lnTo>
                          <a:pt x="44" y="3"/>
                        </a:lnTo>
                        <a:lnTo>
                          <a:pt x="34" y="2"/>
                        </a:lnTo>
                        <a:lnTo>
                          <a:pt x="25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5" y="1"/>
                        </a:lnTo>
                        <a:lnTo>
                          <a:pt x="3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10"/>
                        </a:lnTo>
                        <a:lnTo>
                          <a:pt x="0" y="16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0"/>
                        </a:lnTo>
                        <a:lnTo>
                          <a:pt x="2" y="32"/>
                        </a:lnTo>
                        <a:lnTo>
                          <a:pt x="3" y="33"/>
                        </a:lnTo>
                        <a:lnTo>
                          <a:pt x="7" y="34"/>
                        </a:lnTo>
                        <a:lnTo>
                          <a:pt x="11" y="34"/>
                        </a:lnTo>
                        <a:lnTo>
                          <a:pt x="19" y="35"/>
                        </a:lnTo>
                        <a:lnTo>
                          <a:pt x="29" y="35"/>
                        </a:lnTo>
                        <a:lnTo>
                          <a:pt x="40" y="36"/>
                        </a:lnTo>
                        <a:lnTo>
                          <a:pt x="51" y="36"/>
                        </a:lnTo>
                        <a:lnTo>
                          <a:pt x="61" y="36"/>
                        </a:lnTo>
                        <a:lnTo>
                          <a:pt x="70" y="35"/>
                        </a:lnTo>
                        <a:lnTo>
                          <a:pt x="75" y="34"/>
                        </a:lnTo>
                        <a:lnTo>
                          <a:pt x="79" y="33"/>
                        </a:lnTo>
                        <a:lnTo>
                          <a:pt x="81" y="32"/>
                        </a:lnTo>
                        <a:lnTo>
                          <a:pt x="83" y="30"/>
                        </a:lnTo>
                        <a:lnTo>
                          <a:pt x="83" y="26"/>
                        </a:lnTo>
                        <a:lnTo>
                          <a:pt x="83" y="22"/>
                        </a:lnTo>
                        <a:lnTo>
                          <a:pt x="83" y="14"/>
                        </a:lnTo>
                        <a:lnTo>
                          <a:pt x="82" y="7"/>
                        </a:lnTo>
                        <a:lnTo>
                          <a:pt x="82" y="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7" name="Freeform 86"/>
                  <p:cNvSpPr>
                    <a:spLocks/>
                  </p:cNvSpPr>
                  <p:nvPr/>
                </p:nvSpPr>
                <p:spPr bwMode="auto">
                  <a:xfrm>
                    <a:off x="404" y="1818"/>
                    <a:ext cx="14" cy="6"/>
                  </a:xfrm>
                  <a:custGeom>
                    <a:avLst/>
                    <a:gdLst>
                      <a:gd name="T0" fmla="*/ 0 w 83"/>
                      <a:gd name="T1" fmla="*/ 0 h 37"/>
                      <a:gd name="T2" fmla="*/ 0 w 83"/>
                      <a:gd name="T3" fmla="*/ 0 h 37"/>
                      <a:gd name="T4" fmla="*/ 0 w 83"/>
                      <a:gd name="T5" fmla="*/ 0 h 37"/>
                      <a:gd name="T6" fmla="*/ 0 w 83"/>
                      <a:gd name="T7" fmla="*/ 0 h 37"/>
                      <a:gd name="T8" fmla="*/ 0 w 83"/>
                      <a:gd name="T9" fmla="*/ 0 h 37"/>
                      <a:gd name="T10" fmla="*/ 0 w 83"/>
                      <a:gd name="T11" fmla="*/ 0 h 37"/>
                      <a:gd name="T12" fmla="*/ 0 w 83"/>
                      <a:gd name="T13" fmla="*/ 0 h 37"/>
                      <a:gd name="T14" fmla="*/ 0 w 83"/>
                      <a:gd name="T15" fmla="*/ 0 h 37"/>
                      <a:gd name="T16" fmla="*/ 0 w 83"/>
                      <a:gd name="T17" fmla="*/ 0 h 37"/>
                      <a:gd name="T18" fmla="*/ 0 w 83"/>
                      <a:gd name="T19" fmla="*/ 0 h 37"/>
                      <a:gd name="T20" fmla="*/ 0 w 83"/>
                      <a:gd name="T21" fmla="*/ 0 h 37"/>
                      <a:gd name="T22" fmla="*/ 0 w 83"/>
                      <a:gd name="T23" fmla="*/ 0 h 37"/>
                      <a:gd name="T24" fmla="*/ 0 w 83"/>
                      <a:gd name="T25" fmla="*/ 0 h 37"/>
                      <a:gd name="T26" fmla="*/ 0 w 83"/>
                      <a:gd name="T27" fmla="*/ 0 h 37"/>
                      <a:gd name="T28" fmla="*/ 0 w 83"/>
                      <a:gd name="T29" fmla="*/ 0 h 37"/>
                      <a:gd name="T30" fmla="*/ 0 w 83"/>
                      <a:gd name="T31" fmla="*/ 0 h 37"/>
                      <a:gd name="T32" fmla="*/ 0 w 83"/>
                      <a:gd name="T33" fmla="*/ 0 h 37"/>
                      <a:gd name="T34" fmla="*/ 0 w 83"/>
                      <a:gd name="T35" fmla="*/ 0 h 37"/>
                      <a:gd name="T36" fmla="*/ 0 w 83"/>
                      <a:gd name="T37" fmla="*/ 0 h 37"/>
                      <a:gd name="T38" fmla="*/ 0 w 83"/>
                      <a:gd name="T39" fmla="*/ 0 h 37"/>
                      <a:gd name="T40" fmla="*/ 0 w 83"/>
                      <a:gd name="T41" fmla="*/ 0 h 37"/>
                      <a:gd name="T42" fmla="*/ 0 w 83"/>
                      <a:gd name="T43" fmla="*/ 0 h 37"/>
                      <a:gd name="T44" fmla="*/ 0 w 83"/>
                      <a:gd name="T45" fmla="*/ 0 h 37"/>
                      <a:gd name="T46" fmla="*/ 0 w 83"/>
                      <a:gd name="T47" fmla="*/ 0 h 37"/>
                      <a:gd name="T48" fmla="*/ 0 w 83"/>
                      <a:gd name="T49" fmla="*/ 0 h 37"/>
                      <a:gd name="T50" fmla="*/ 0 w 83"/>
                      <a:gd name="T51" fmla="*/ 0 h 37"/>
                      <a:gd name="T52" fmla="*/ 0 w 83"/>
                      <a:gd name="T53" fmla="*/ 0 h 37"/>
                      <a:gd name="T54" fmla="*/ 0 w 83"/>
                      <a:gd name="T55" fmla="*/ 0 h 37"/>
                      <a:gd name="T56" fmla="*/ 0 w 83"/>
                      <a:gd name="T57" fmla="*/ 0 h 37"/>
                      <a:gd name="T58" fmla="*/ 0 w 83"/>
                      <a:gd name="T59" fmla="*/ 0 h 37"/>
                      <a:gd name="T60" fmla="*/ 0 w 83"/>
                      <a:gd name="T61" fmla="*/ 0 h 37"/>
                      <a:gd name="T62" fmla="*/ 0 w 83"/>
                      <a:gd name="T63" fmla="*/ 0 h 37"/>
                      <a:gd name="T64" fmla="*/ 0 w 83"/>
                      <a:gd name="T65" fmla="*/ 0 h 37"/>
                      <a:gd name="T66" fmla="*/ 0 w 83"/>
                      <a:gd name="T67" fmla="*/ 0 h 37"/>
                      <a:gd name="T68" fmla="*/ 0 w 83"/>
                      <a:gd name="T69" fmla="*/ 0 h 37"/>
                      <a:gd name="T70" fmla="*/ 0 w 83"/>
                      <a:gd name="T71" fmla="*/ 0 h 37"/>
                      <a:gd name="T72" fmla="*/ 0 w 83"/>
                      <a:gd name="T73" fmla="*/ 0 h 37"/>
                      <a:gd name="T74" fmla="*/ 0 w 83"/>
                      <a:gd name="T75" fmla="*/ 0 h 37"/>
                      <a:gd name="T76" fmla="*/ 0 w 83"/>
                      <a:gd name="T77" fmla="*/ 0 h 37"/>
                      <a:gd name="T78" fmla="*/ 0 w 83"/>
                      <a:gd name="T79" fmla="*/ 0 h 37"/>
                      <a:gd name="T80" fmla="*/ 0 w 83"/>
                      <a:gd name="T81" fmla="*/ 0 h 37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83"/>
                      <a:gd name="T124" fmla="*/ 0 h 37"/>
                      <a:gd name="T125" fmla="*/ 83 w 83"/>
                      <a:gd name="T126" fmla="*/ 37 h 37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83" h="37">
                        <a:moveTo>
                          <a:pt x="82" y="4"/>
                        </a:moveTo>
                        <a:lnTo>
                          <a:pt x="81" y="2"/>
                        </a:lnTo>
                        <a:lnTo>
                          <a:pt x="79" y="1"/>
                        </a:lnTo>
                        <a:lnTo>
                          <a:pt x="75" y="1"/>
                        </a:lnTo>
                        <a:lnTo>
                          <a:pt x="71" y="1"/>
                        </a:lnTo>
                        <a:lnTo>
                          <a:pt x="63" y="2"/>
                        </a:lnTo>
                        <a:lnTo>
                          <a:pt x="54" y="3"/>
                        </a:lnTo>
                        <a:lnTo>
                          <a:pt x="44" y="3"/>
                        </a:lnTo>
                        <a:lnTo>
                          <a:pt x="35" y="2"/>
                        </a:lnTo>
                        <a:lnTo>
                          <a:pt x="26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29"/>
                        </a:lnTo>
                        <a:lnTo>
                          <a:pt x="2" y="32"/>
                        </a:lnTo>
                        <a:lnTo>
                          <a:pt x="4" y="34"/>
                        </a:lnTo>
                        <a:lnTo>
                          <a:pt x="7" y="35"/>
                        </a:lnTo>
                        <a:lnTo>
                          <a:pt x="11" y="35"/>
                        </a:lnTo>
                        <a:lnTo>
                          <a:pt x="19" y="36"/>
                        </a:lnTo>
                        <a:lnTo>
                          <a:pt x="29" y="36"/>
                        </a:lnTo>
                        <a:lnTo>
                          <a:pt x="40" y="36"/>
                        </a:lnTo>
                        <a:lnTo>
                          <a:pt x="51" y="37"/>
                        </a:lnTo>
                        <a:lnTo>
                          <a:pt x="61" y="36"/>
                        </a:lnTo>
                        <a:lnTo>
                          <a:pt x="70" y="36"/>
                        </a:lnTo>
                        <a:lnTo>
                          <a:pt x="75" y="35"/>
                        </a:lnTo>
                        <a:lnTo>
                          <a:pt x="79" y="33"/>
                        </a:lnTo>
                        <a:lnTo>
                          <a:pt x="81" y="32"/>
                        </a:lnTo>
                        <a:lnTo>
                          <a:pt x="83" y="29"/>
                        </a:lnTo>
                        <a:lnTo>
                          <a:pt x="83" y="27"/>
                        </a:lnTo>
                        <a:lnTo>
                          <a:pt x="83" y="22"/>
                        </a:lnTo>
                        <a:lnTo>
                          <a:pt x="83" y="14"/>
                        </a:lnTo>
                        <a:lnTo>
                          <a:pt x="82" y="7"/>
                        </a:lnTo>
                        <a:lnTo>
                          <a:pt x="82" y="4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8" name="Freeform 87"/>
                  <p:cNvSpPr>
                    <a:spLocks/>
                  </p:cNvSpPr>
                  <p:nvPr/>
                </p:nvSpPr>
                <p:spPr bwMode="auto">
                  <a:xfrm>
                    <a:off x="404" y="1818"/>
                    <a:ext cx="14" cy="6"/>
                  </a:xfrm>
                  <a:custGeom>
                    <a:avLst/>
                    <a:gdLst>
                      <a:gd name="T0" fmla="*/ 0 w 83"/>
                      <a:gd name="T1" fmla="*/ 0 h 37"/>
                      <a:gd name="T2" fmla="*/ 0 w 83"/>
                      <a:gd name="T3" fmla="*/ 0 h 37"/>
                      <a:gd name="T4" fmla="*/ 0 w 83"/>
                      <a:gd name="T5" fmla="*/ 0 h 37"/>
                      <a:gd name="T6" fmla="*/ 0 w 83"/>
                      <a:gd name="T7" fmla="*/ 0 h 37"/>
                      <a:gd name="T8" fmla="*/ 0 w 83"/>
                      <a:gd name="T9" fmla="*/ 0 h 37"/>
                      <a:gd name="T10" fmla="*/ 0 w 83"/>
                      <a:gd name="T11" fmla="*/ 0 h 37"/>
                      <a:gd name="T12" fmla="*/ 0 w 83"/>
                      <a:gd name="T13" fmla="*/ 0 h 37"/>
                      <a:gd name="T14" fmla="*/ 0 w 83"/>
                      <a:gd name="T15" fmla="*/ 0 h 37"/>
                      <a:gd name="T16" fmla="*/ 0 w 83"/>
                      <a:gd name="T17" fmla="*/ 0 h 37"/>
                      <a:gd name="T18" fmla="*/ 0 w 83"/>
                      <a:gd name="T19" fmla="*/ 0 h 37"/>
                      <a:gd name="T20" fmla="*/ 0 w 83"/>
                      <a:gd name="T21" fmla="*/ 0 h 37"/>
                      <a:gd name="T22" fmla="*/ 0 w 83"/>
                      <a:gd name="T23" fmla="*/ 0 h 37"/>
                      <a:gd name="T24" fmla="*/ 0 w 83"/>
                      <a:gd name="T25" fmla="*/ 0 h 37"/>
                      <a:gd name="T26" fmla="*/ 0 w 83"/>
                      <a:gd name="T27" fmla="*/ 0 h 37"/>
                      <a:gd name="T28" fmla="*/ 0 w 83"/>
                      <a:gd name="T29" fmla="*/ 0 h 37"/>
                      <a:gd name="T30" fmla="*/ 0 w 83"/>
                      <a:gd name="T31" fmla="*/ 0 h 37"/>
                      <a:gd name="T32" fmla="*/ 0 w 83"/>
                      <a:gd name="T33" fmla="*/ 0 h 37"/>
                      <a:gd name="T34" fmla="*/ 0 w 83"/>
                      <a:gd name="T35" fmla="*/ 0 h 37"/>
                      <a:gd name="T36" fmla="*/ 0 w 83"/>
                      <a:gd name="T37" fmla="*/ 0 h 37"/>
                      <a:gd name="T38" fmla="*/ 0 w 83"/>
                      <a:gd name="T39" fmla="*/ 0 h 37"/>
                      <a:gd name="T40" fmla="*/ 0 w 83"/>
                      <a:gd name="T41" fmla="*/ 0 h 37"/>
                      <a:gd name="T42" fmla="*/ 0 w 83"/>
                      <a:gd name="T43" fmla="*/ 0 h 37"/>
                      <a:gd name="T44" fmla="*/ 0 w 83"/>
                      <a:gd name="T45" fmla="*/ 0 h 37"/>
                      <a:gd name="T46" fmla="*/ 0 w 83"/>
                      <a:gd name="T47" fmla="*/ 0 h 37"/>
                      <a:gd name="T48" fmla="*/ 0 w 83"/>
                      <a:gd name="T49" fmla="*/ 0 h 37"/>
                      <a:gd name="T50" fmla="*/ 0 w 83"/>
                      <a:gd name="T51" fmla="*/ 0 h 37"/>
                      <a:gd name="T52" fmla="*/ 0 w 83"/>
                      <a:gd name="T53" fmla="*/ 0 h 37"/>
                      <a:gd name="T54" fmla="*/ 0 w 83"/>
                      <a:gd name="T55" fmla="*/ 0 h 37"/>
                      <a:gd name="T56" fmla="*/ 0 w 83"/>
                      <a:gd name="T57" fmla="*/ 0 h 37"/>
                      <a:gd name="T58" fmla="*/ 0 w 83"/>
                      <a:gd name="T59" fmla="*/ 0 h 37"/>
                      <a:gd name="T60" fmla="*/ 0 w 83"/>
                      <a:gd name="T61" fmla="*/ 0 h 37"/>
                      <a:gd name="T62" fmla="*/ 0 w 83"/>
                      <a:gd name="T63" fmla="*/ 0 h 37"/>
                      <a:gd name="T64" fmla="*/ 0 w 83"/>
                      <a:gd name="T65" fmla="*/ 0 h 37"/>
                      <a:gd name="T66" fmla="*/ 0 w 83"/>
                      <a:gd name="T67" fmla="*/ 0 h 37"/>
                      <a:gd name="T68" fmla="*/ 0 w 83"/>
                      <a:gd name="T69" fmla="*/ 0 h 37"/>
                      <a:gd name="T70" fmla="*/ 0 w 83"/>
                      <a:gd name="T71" fmla="*/ 0 h 37"/>
                      <a:gd name="T72" fmla="*/ 0 w 83"/>
                      <a:gd name="T73" fmla="*/ 0 h 37"/>
                      <a:gd name="T74" fmla="*/ 0 w 83"/>
                      <a:gd name="T75" fmla="*/ 0 h 37"/>
                      <a:gd name="T76" fmla="*/ 0 w 83"/>
                      <a:gd name="T77" fmla="*/ 0 h 37"/>
                      <a:gd name="T78" fmla="*/ 0 w 83"/>
                      <a:gd name="T79" fmla="*/ 0 h 37"/>
                      <a:gd name="T80" fmla="*/ 0 w 83"/>
                      <a:gd name="T81" fmla="*/ 0 h 37"/>
                      <a:gd name="T82" fmla="*/ 0 w 83"/>
                      <a:gd name="T83" fmla="*/ 0 h 37"/>
                      <a:gd name="T84" fmla="*/ 0 w 83"/>
                      <a:gd name="T85" fmla="*/ 0 h 37"/>
                      <a:gd name="T86" fmla="*/ 0 w 83"/>
                      <a:gd name="T87" fmla="*/ 0 h 37"/>
                      <a:gd name="T88" fmla="*/ 0 w 83"/>
                      <a:gd name="T89" fmla="*/ 0 h 37"/>
                      <a:gd name="T90" fmla="*/ 0 w 83"/>
                      <a:gd name="T91" fmla="*/ 0 h 37"/>
                      <a:gd name="T92" fmla="*/ 0 w 83"/>
                      <a:gd name="T93" fmla="*/ 0 h 37"/>
                      <a:gd name="T94" fmla="*/ 0 w 83"/>
                      <a:gd name="T95" fmla="*/ 0 h 37"/>
                      <a:gd name="T96" fmla="*/ 0 w 83"/>
                      <a:gd name="T97" fmla="*/ 0 h 3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83"/>
                      <a:gd name="T148" fmla="*/ 0 h 37"/>
                      <a:gd name="T149" fmla="*/ 83 w 83"/>
                      <a:gd name="T150" fmla="*/ 37 h 3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83" h="37">
                        <a:moveTo>
                          <a:pt x="82" y="4"/>
                        </a:moveTo>
                        <a:lnTo>
                          <a:pt x="82" y="4"/>
                        </a:lnTo>
                        <a:lnTo>
                          <a:pt x="81" y="2"/>
                        </a:lnTo>
                        <a:lnTo>
                          <a:pt x="79" y="1"/>
                        </a:lnTo>
                        <a:lnTo>
                          <a:pt x="75" y="1"/>
                        </a:lnTo>
                        <a:lnTo>
                          <a:pt x="71" y="1"/>
                        </a:lnTo>
                        <a:lnTo>
                          <a:pt x="63" y="2"/>
                        </a:lnTo>
                        <a:lnTo>
                          <a:pt x="54" y="3"/>
                        </a:lnTo>
                        <a:lnTo>
                          <a:pt x="44" y="3"/>
                        </a:lnTo>
                        <a:lnTo>
                          <a:pt x="35" y="2"/>
                        </a:lnTo>
                        <a:lnTo>
                          <a:pt x="26" y="2"/>
                        </a:lnTo>
                        <a:lnTo>
                          <a:pt x="18" y="2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7" y="1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9"/>
                        </a:lnTo>
                        <a:lnTo>
                          <a:pt x="0" y="16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29"/>
                        </a:lnTo>
                        <a:lnTo>
                          <a:pt x="2" y="32"/>
                        </a:lnTo>
                        <a:lnTo>
                          <a:pt x="4" y="34"/>
                        </a:lnTo>
                        <a:lnTo>
                          <a:pt x="7" y="35"/>
                        </a:lnTo>
                        <a:lnTo>
                          <a:pt x="11" y="35"/>
                        </a:lnTo>
                        <a:lnTo>
                          <a:pt x="19" y="36"/>
                        </a:lnTo>
                        <a:lnTo>
                          <a:pt x="29" y="36"/>
                        </a:lnTo>
                        <a:lnTo>
                          <a:pt x="40" y="36"/>
                        </a:lnTo>
                        <a:lnTo>
                          <a:pt x="51" y="37"/>
                        </a:lnTo>
                        <a:lnTo>
                          <a:pt x="61" y="36"/>
                        </a:lnTo>
                        <a:lnTo>
                          <a:pt x="70" y="36"/>
                        </a:lnTo>
                        <a:lnTo>
                          <a:pt x="75" y="35"/>
                        </a:lnTo>
                        <a:lnTo>
                          <a:pt x="79" y="33"/>
                        </a:lnTo>
                        <a:lnTo>
                          <a:pt x="81" y="32"/>
                        </a:lnTo>
                        <a:lnTo>
                          <a:pt x="83" y="29"/>
                        </a:lnTo>
                        <a:lnTo>
                          <a:pt x="83" y="27"/>
                        </a:lnTo>
                        <a:lnTo>
                          <a:pt x="83" y="22"/>
                        </a:lnTo>
                        <a:lnTo>
                          <a:pt x="83" y="14"/>
                        </a:lnTo>
                        <a:lnTo>
                          <a:pt x="82" y="7"/>
                        </a:lnTo>
                        <a:lnTo>
                          <a:pt x="82" y="4"/>
                        </a:lnTo>
                      </a:path>
                    </a:pathLst>
                  </a:cu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9" name="Freeform 88"/>
                  <p:cNvSpPr>
                    <a:spLocks/>
                  </p:cNvSpPr>
                  <p:nvPr/>
                </p:nvSpPr>
                <p:spPr bwMode="auto">
                  <a:xfrm>
                    <a:off x="372" y="1817"/>
                    <a:ext cx="26" cy="7"/>
                  </a:xfrm>
                  <a:custGeom>
                    <a:avLst/>
                    <a:gdLst>
                      <a:gd name="T0" fmla="*/ 0 w 155"/>
                      <a:gd name="T1" fmla="*/ 0 h 38"/>
                      <a:gd name="T2" fmla="*/ 0 w 155"/>
                      <a:gd name="T3" fmla="*/ 0 h 38"/>
                      <a:gd name="T4" fmla="*/ 0 w 155"/>
                      <a:gd name="T5" fmla="*/ 0 h 38"/>
                      <a:gd name="T6" fmla="*/ 0 w 155"/>
                      <a:gd name="T7" fmla="*/ 0 h 38"/>
                      <a:gd name="T8" fmla="*/ 0 w 155"/>
                      <a:gd name="T9" fmla="*/ 0 h 38"/>
                      <a:gd name="T10" fmla="*/ 0 w 155"/>
                      <a:gd name="T11" fmla="*/ 0 h 38"/>
                      <a:gd name="T12" fmla="*/ 0 w 155"/>
                      <a:gd name="T13" fmla="*/ 0 h 38"/>
                      <a:gd name="T14" fmla="*/ 0 w 155"/>
                      <a:gd name="T15" fmla="*/ 0 h 38"/>
                      <a:gd name="T16" fmla="*/ 0 w 155"/>
                      <a:gd name="T17" fmla="*/ 0 h 38"/>
                      <a:gd name="T18" fmla="*/ 0 w 155"/>
                      <a:gd name="T19" fmla="*/ 0 h 38"/>
                      <a:gd name="T20" fmla="*/ 0 w 155"/>
                      <a:gd name="T21" fmla="*/ 0 h 38"/>
                      <a:gd name="T22" fmla="*/ 0 w 155"/>
                      <a:gd name="T23" fmla="*/ 0 h 38"/>
                      <a:gd name="T24" fmla="*/ 0 w 155"/>
                      <a:gd name="T25" fmla="*/ 0 h 38"/>
                      <a:gd name="T26" fmla="*/ 0 w 155"/>
                      <a:gd name="T27" fmla="*/ 0 h 38"/>
                      <a:gd name="T28" fmla="*/ 0 w 155"/>
                      <a:gd name="T29" fmla="*/ 0 h 38"/>
                      <a:gd name="T30" fmla="*/ 0 w 155"/>
                      <a:gd name="T31" fmla="*/ 0 h 38"/>
                      <a:gd name="T32" fmla="*/ 0 w 155"/>
                      <a:gd name="T33" fmla="*/ 0 h 38"/>
                      <a:gd name="T34" fmla="*/ 0 w 155"/>
                      <a:gd name="T35" fmla="*/ 0 h 38"/>
                      <a:gd name="T36" fmla="*/ 0 w 155"/>
                      <a:gd name="T37" fmla="*/ 0 h 38"/>
                      <a:gd name="T38" fmla="*/ 0 w 155"/>
                      <a:gd name="T39" fmla="*/ 0 h 38"/>
                      <a:gd name="T40" fmla="*/ 0 w 155"/>
                      <a:gd name="T41" fmla="*/ 0 h 38"/>
                      <a:gd name="T42" fmla="*/ 0 w 155"/>
                      <a:gd name="T43" fmla="*/ 0 h 38"/>
                      <a:gd name="T44" fmla="*/ 0 w 155"/>
                      <a:gd name="T45" fmla="*/ 0 h 38"/>
                      <a:gd name="T46" fmla="*/ 0 w 155"/>
                      <a:gd name="T47" fmla="*/ 0 h 38"/>
                      <a:gd name="T48" fmla="*/ 0 w 155"/>
                      <a:gd name="T49" fmla="*/ 0 h 38"/>
                      <a:gd name="T50" fmla="*/ 0 w 155"/>
                      <a:gd name="T51" fmla="*/ 0 h 38"/>
                      <a:gd name="T52" fmla="*/ 0 w 155"/>
                      <a:gd name="T53" fmla="*/ 0 h 38"/>
                      <a:gd name="T54" fmla="*/ 0 w 155"/>
                      <a:gd name="T55" fmla="*/ 0 h 38"/>
                      <a:gd name="T56" fmla="*/ 0 w 155"/>
                      <a:gd name="T57" fmla="*/ 0 h 38"/>
                      <a:gd name="T58" fmla="*/ 0 w 155"/>
                      <a:gd name="T59" fmla="*/ 0 h 38"/>
                      <a:gd name="T60" fmla="*/ 0 w 155"/>
                      <a:gd name="T61" fmla="*/ 0 h 38"/>
                      <a:gd name="T62" fmla="*/ 0 w 155"/>
                      <a:gd name="T63" fmla="*/ 0 h 38"/>
                      <a:gd name="T64" fmla="*/ 0 w 155"/>
                      <a:gd name="T65" fmla="*/ 0 h 38"/>
                      <a:gd name="T66" fmla="*/ 0 w 155"/>
                      <a:gd name="T67" fmla="*/ 0 h 38"/>
                      <a:gd name="T68" fmla="*/ 0 w 155"/>
                      <a:gd name="T69" fmla="*/ 0 h 38"/>
                      <a:gd name="T70" fmla="*/ 0 w 155"/>
                      <a:gd name="T71" fmla="*/ 0 h 38"/>
                      <a:gd name="T72" fmla="*/ 0 w 155"/>
                      <a:gd name="T73" fmla="*/ 0 h 38"/>
                      <a:gd name="T74" fmla="*/ 0 w 155"/>
                      <a:gd name="T75" fmla="*/ 0 h 38"/>
                      <a:gd name="T76" fmla="*/ 0 w 155"/>
                      <a:gd name="T77" fmla="*/ 0 h 38"/>
                      <a:gd name="T78" fmla="*/ 0 w 155"/>
                      <a:gd name="T79" fmla="*/ 0 h 38"/>
                      <a:gd name="T80" fmla="*/ 0 w 155"/>
                      <a:gd name="T81" fmla="*/ 0 h 3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55"/>
                      <a:gd name="T124" fmla="*/ 0 h 38"/>
                      <a:gd name="T125" fmla="*/ 155 w 155"/>
                      <a:gd name="T126" fmla="*/ 38 h 3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55" h="38">
                        <a:moveTo>
                          <a:pt x="151" y="7"/>
                        </a:moveTo>
                        <a:lnTo>
                          <a:pt x="149" y="5"/>
                        </a:lnTo>
                        <a:lnTo>
                          <a:pt x="146" y="2"/>
                        </a:lnTo>
                        <a:lnTo>
                          <a:pt x="140" y="2"/>
                        </a:lnTo>
                        <a:lnTo>
                          <a:pt x="131" y="2"/>
                        </a:lnTo>
                        <a:lnTo>
                          <a:pt x="117" y="4"/>
                        </a:lnTo>
                        <a:lnTo>
                          <a:pt x="100" y="5"/>
                        </a:lnTo>
                        <a:lnTo>
                          <a:pt x="82" y="4"/>
                        </a:lnTo>
                        <a:lnTo>
                          <a:pt x="64" y="4"/>
                        </a:lnTo>
                        <a:lnTo>
                          <a:pt x="46" y="2"/>
                        </a:lnTo>
                        <a:lnTo>
                          <a:pt x="32" y="2"/>
                        </a:lnTo>
                        <a:lnTo>
                          <a:pt x="22" y="1"/>
                        </a:lnTo>
                        <a:lnTo>
                          <a:pt x="16" y="1"/>
                        </a:lnTo>
                        <a:lnTo>
                          <a:pt x="11" y="1"/>
                        </a:lnTo>
                        <a:lnTo>
                          <a:pt x="6" y="0"/>
                        </a:lnTo>
                        <a:lnTo>
                          <a:pt x="2" y="0"/>
                        </a:lnTo>
                        <a:lnTo>
                          <a:pt x="1" y="2"/>
                        </a:lnTo>
                        <a:lnTo>
                          <a:pt x="0" y="10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0"/>
                        </a:lnTo>
                        <a:lnTo>
                          <a:pt x="4" y="32"/>
                        </a:lnTo>
                        <a:lnTo>
                          <a:pt x="7" y="33"/>
                        </a:lnTo>
                        <a:lnTo>
                          <a:pt x="14" y="35"/>
                        </a:lnTo>
                        <a:lnTo>
                          <a:pt x="22" y="35"/>
                        </a:lnTo>
                        <a:lnTo>
                          <a:pt x="36" y="36"/>
                        </a:lnTo>
                        <a:lnTo>
                          <a:pt x="54" y="37"/>
                        </a:lnTo>
                        <a:lnTo>
                          <a:pt x="74" y="37"/>
                        </a:lnTo>
                        <a:lnTo>
                          <a:pt x="95" y="38"/>
                        </a:lnTo>
                        <a:lnTo>
                          <a:pt x="114" y="38"/>
                        </a:lnTo>
                        <a:lnTo>
                          <a:pt x="130" y="38"/>
                        </a:lnTo>
                        <a:lnTo>
                          <a:pt x="140" y="37"/>
                        </a:lnTo>
                        <a:lnTo>
                          <a:pt x="146" y="36"/>
                        </a:lnTo>
                        <a:lnTo>
                          <a:pt x="151" y="33"/>
                        </a:lnTo>
                        <a:lnTo>
                          <a:pt x="154" y="31"/>
                        </a:lnTo>
                        <a:lnTo>
                          <a:pt x="155" y="29"/>
                        </a:lnTo>
                        <a:lnTo>
                          <a:pt x="155" y="23"/>
                        </a:lnTo>
                        <a:lnTo>
                          <a:pt x="154" y="16"/>
                        </a:lnTo>
                        <a:lnTo>
                          <a:pt x="151" y="10"/>
                        </a:lnTo>
                        <a:lnTo>
                          <a:pt x="151" y="7"/>
                        </a:lnTo>
                        <a:close/>
                      </a:path>
                    </a:pathLst>
                  </a:custGeom>
                  <a:solidFill>
                    <a:srgbClr val="E5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89"/>
                <p:cNvGrpSpPr>
                  <a:grpSpLocks/>
                </p:cNvGrpSpPr>
                <p:nvPr/>
              </p:nvGrpSpPr>
              <p:grpSpPr bwMode="auto">
                <a:xfrm>
                  <a:off x="1195" y="1680"/>
                  <a:ext cx="313" cy="261"/>
                  <a:chOff x="1195" y="1680"/>
                  <a:chExt cx="313" cy="261"/>
                </a:xfrm>
              </p:grpSpPr>
              <p:sp>
                <p:nvSpPr>
                  <p:cNvPr id="33836" name="Freeform 90"/>
                  <p:cNvSpPr>
                    <a:spLocks/>
                  </p:cNvSpPr>
                  <p:nvPr/>
                </p:nvSpPr>
                <p:spPr bwMode="auto">
                  <a:xfrm>
                    <a:off x="1196" y="1681"/>
                    <a:ext cx="311" cy="253"/>
                  </a:xfrm>
                  <a:custGeom>
                    <a:avLst/>
                    <a:gdLst>
                      <a:gd name="T0" fmla="*/ 0 w 1865"/>
                      <a:gd name="T1" fmla="*/ 0 h 1520"/>
                      <a:gd name="T2" fmla="*/ 0 w 1865"/>
                      <a:gd name="T3" fmla="*/ 0 h 1520"/>
                      <a:gd name="T4" fmla="*/ 0 w 1865"/>
                      <a:gd name="T5" fmla="*/ 0 h 1520"/>
                      <a:gd name="T6" fmla="*/ 0 w 1865"/>
                      <a:gd name="T7" fmla="*/ 0 h 1520"/>
                      <a:gd name="T8" fmla="*/ 0 w 1865"/>
                      <a:gd name="T9" fmla="*/ 0 h 1520"/>
                      <a:gd name="T10" fmla="*/ 0 w 1865"/>
                      <a:gd name="T11" fmla="*/ 0 h 1520"/>
                      <a:gd name="T12" fmla="*/ 0 w 1865"/>
                      <a:gd name="T13" fmla="*/ 0 h 1520"/>
                      <a:gd name="T14" fmla="*/ 0 w 1865"/>
                      <a:gd name="T15" fmla="*/ 0 h 1520"/>
                      <a:gd name="T16" fmla="*/ 0 w 1865"/>
                      <a:gd name="T17" fmla="*/ 0 h 1520"/>
                      <a:gd name="T18" fmla="*/ 0 w 1865"/>
                      <a:gd name="T19" fmla="*/ 0 h 1520"/>
                      <a:gd name="T20" fmla="*/ 0 w 1865"/>
                      <a:gd name="T21" fmla="*/ 0 h 1520"/>
                      <a:gd name="T22" fmla="*/ 0 w 1865"/>
                      <a:gd name="T23" fmla="*/ 0 h 1520"/>
                      <a:gd name="T24" fmla="*/ 0 w 1865"/>
                      <a:gd name="T25" fmla="*/ 0 h 1520"/>
                      <a:gd name="T26" fmla="*/ 0 w 1865"/>
                      <a:gd name="T27" fmla="*/ 0 h 1520"/>
                      <a:gd name="T28" fmla="*/ 0 w 1865"/>
                      <a:gd name="T29" fmla="*/ 0 h 1520"/>
                      <a:gd name="T30" fmla="*/ 0 w 1865"/>
                      <a:gd name="T31" fmla="*/ 0 h 1520"/>
                      <a:gd name="T32" fmla="*/ 0 w 1865"/>
                      <a:gd name="T33" fmla="*/ 0 h 1520"/>
                      <a:gd name="T34" fmla="*/ 0 w 1865"/>
                      <a:gd name="T35" fmla="*/ 0 h 1520"/>
                      <a:gd name="T36" fmla="*/ 0 w 1865"/>
                      <a:gd name="T37" fmla="*/ 0 h 1520"/>
                      <a:gd name="T38" fmla="*/ 0 w 1865"/>
                      <a:gd name="T39" fmla="*/ 0 h 1520"/>
                      <a:gd name="T40" fmla="*/ 0 w 1865"/>
                      <a:gd name="T41" fmla="*/ 0 h 1520"/>
                      <a:gd name="T42" fmla="*/ 0 w 1865"/>
                      <a:gd name="T43" fmla="*/ 0 h 1520"/>
                      <a:gd name="T44" fmla="*/ 0 w 1865"/>
                      <a:gd name="T45" fmla="*/ 0 h 1520"/>
                      <a:gd name="T46" fmla="*/ 0 w 1865"/>
                      <a:gd name="T47" fmla="*/ 0 h 1520"/>
                      <a:gd name="T48" fmla="*/ 0 w 1865"/>
                      <a:gd name="T49" fmla="*/ 0 h 1520"/>
                      <a:gd name="T50" fmla="*/ 0 w 1865"/>
                      <a:gd name="T51" fmla="*/ 0 h 1520"/>
                      <a:gd name="T52" fmla="*/ 0 w 1865"/>
                      <a:gd name="T53" fmla="*/ 0 h 1520"/>
                      <a:gd name="T54" fmla="*/ 0 w 1865"/>
                      <a:gd name="T55" fmla="*/ 0 h 1520"/>
                      <a:gd name="T56" fmla="*/ 0 w 1865"/>
                      <a:gd name="T57" fmla="*/ 0 h 1520"/>
                      <a:gd name="T58" fmla="*/ 0 w 1865"/>
                      <a:gd name="T59" fmla="*/ 0 h 1520"/>
                      <a:gd name="T60" fmla="*/ 0 w 1865"/>
                      <a:gd name="T61" fmla="*/ 0 h 1520"/>
                      <a:gd name="T62" fmla="*/ 0 w 1865"/>
                      <a:gd name="T63" fmla="*/ 0 h 1520"/>
                      <a:gd name="T64" fmla="*/ 0 w 1865"/>
                      <a:gd name="T65" fmla="*/ 0 h 1520"/>
                      <a:gd name="T66" fmla="*/ 0 w 1865"/>
                      <a:gd name="T67" fmla="*/ 0 h 1520"/>
                      <a:gd name="T68" fmla="*/ 0 w 1865"/>
                      <a:gd name="T69" fmla="*/ 0 h 1520"/>
                      <a:gd name="T70" fmla="*/ 0 w 1865"/>
                      <a:gd name="T71" fmla="*/ 0 h 1520"/>
                      <a:gd name="T72" fmla="*/ 0 w 1865"/>
                      <a:gd name="T73" fmla="*/ 0 h 152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865"/>
                      <a:gd name="T112" fmla="*/ 0 h 1520"/>
                      <a:gd name="T113" fmla="*/ 1865 w 1865"/>
                      <a:gd name="T114" fmla="*/ 1520 h 152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865" h="1520">
                        <a:moveTo>
                          <a:pt x="0" y="1462"/>
                        </a:moveTo>
                        <a:lnTo>
                          <a:pt x="0" y="87"/>
                        </a:lnTo>
                        <a:lnTo>
                          <a:pt x="4" y="64"/>
                        </a:lnTo>
                        <a:lnTo>
                          <a:pt x="10" y="45"/>
                        </a:lnTo>
                        <a:lnTo>
                          <a:pt x="22" y="31"/>
                        </a:lnTo>
                        <a:lnTo>
                          <a:pt x="37" y="19"/>
                        </a:lnTo>
                        <a:lnTo>
                          <a:pt x="52" y="10"/>
                        </a:lnTo>
                        <a:lnTo>
                          <a:pt x="69" y="4"/>
                        </a:lnTo>
                        <a:lnTo>
                          <a:pt x="86" y="1"/>
                        </a:lnTo>
                        <a:lnTo>
                          <a:pt x="101" y="0"/>
                        </a:lnTo>
                        <a:lnTo>
                          <a:pt x="1781" y="0"/>
                        </a:lnTo>
                        <a:lnTo>
                          <a:pt x="1799" y="1"/>
                        </a:lnTo>
                        <a:lnTo>
                          <a:pt x="1815" y="4"/>
                        </a:lnTo>
                        <a:lnTo>
                          <a:pt x="1830" y="10"/>
                        </a:lnTo>
                        <a:lnTo>
                          <a:pt x="1842" y="18"/>
                        </a:lnTo>
                        <a:lnTo>
                          <a:pt x="1852" y="28"/>
                        </a:lnTo>
                        <a:lnTo>
                          <a:pt x="1860" y="41"/>
                        </a:lnTo>
                        <a:lnTo>
                          <a:pt x="1864" y="56"/>
                        </a:lnTo>
                        <a:lnTo>
                          <a:pt x="1865" y="75"/>
                        </a:lnTo>
                        <a:lnTo>
                          <a:pt x="1865" y="1437"/>
                        </a:lnTo>
                        <a:lnTo>
                          <a:pt x="1863" y="1453"/>
                        </a:lnTo>
                        <a:lnTo>
                          <a:pt x="1859" y="1468"/>
                        </a:lnTo>
                        <a:lnTo>
                          <a:pt x="1852" y="1482"/>
                        </a:lnTo>
                        <a:lnTo>
                          <a:pt x="1842" y="1495"/>
                        </a:lnTo>
                        <a:lnTo>
                          <a:pt x="1831" y="1505"/>
                        </a:lnTo>
                        <a:lnTo>
                          <a:pt x="1820" y="1514"/>
                        </a:lnTo>
                        <a:lnTo>
                          <a:pt x="1807" y="1518"/>
                        </a:lnTo>
                        <a:lnTo>
                          <a:pt x="1794" y="1520"/>
                        </a:lnTo>
                        <a:lnTo>
                          <a:pt x="63" y="1520"/>
                        </a:lnTo>
                        <a:lnTo>
                          <a:pt x="47" y="1519"/>
                        </a:lnTo>
                        <a:lnTo>
                          <a:pt x="34" y="1517"/>
                        </a:lnTo>
                        <a:lnTo>
                          <a:pt x="24" y="1511"/>
                        </a:lnTo>
                        <a:lnTo>
                          <a:pt x="15" y="1506"/>
                        </a:lnTo>
                        <a:lnTo>
                          <a:pt x="8" y="1497"/>
                        </a:lnTo>
                        <a:lnTo>
                          <a:pt x="4" y="1487"/>
                        </a:lnTo>
                        <a:lnTo>
                          <a:pt x="1" y="1475"/>
                        </a:lnTo>
                        <a:lnTo>
                          <a:pt x="0" y="1462"/>
                        </a:lnTo>
                        <a:close/>
                      </a:path>
                    </a:pathLst>
                  </a:custGeom>
                  <a:solidFill>
                    <a:srgbClr val="F2EF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37" name="Freeform 91"/>
                  <p:cNvSpPr>
                    <a:spLocks/>
                  </p:cNvSpPr>
                  <p:nvPr/>
                </p:nvSpPr>
                <p:spPr bwMode="auto">
                  <a:xfrm>
                    <a:off x="1195" y="1696"/>
                    <a:ext cx="2" cy="229"/>
                  </a:xfrm>
                  <a:custGeom>
                    <a:avLst/>
                    <a:gdLst>
                      <a:gd name="T0" fmla="*/ 0 w 11"/>
                      <a:gd name="T1" fmla="*/ 0 h 1375"/>
                      <a:gd name="T2" fmla="*/ 0 w 11"/>
                      <a:gd name="T3" fmla="*/ 0 h 1375"/>
                      <a:gd name="T4" fmla="*/ 0 w 11"/>
                      <a:gd name="T5" fmla="*/ 0 h 1375"/>
                      <a:gd name="T6" fmla="*/ 0 w 11"/>
                      <a:gd name="T7" fmla="*/ 0 h 1375"/>
                      <a:gd name="T8" fmla="*/ 0 w 11"/>
                      <a:gd name="T9" fmla="*/ 0 h 1375"/>
                      <a:gd name="T10" fmla="*/ 0 w 11"/>
                      <a:gd name="T11" fmla="*/ 0 h 1375"/>
                      <a:gd name="T12" fmla="*/ 0 w 11"/>
                      <a:gd name="T13" fmla="*/ 0 h 137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"/>
                      <a:gd name="T22" fmla="*/ 0 h 1375"/>
                      <a:gd name="T23" fmla="*/ 11 w 11"/>
                      <a:gd name="T24" fmla="*/ 1375 h 137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" h="137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375"/>
                        </a:lnTo>
                        <a:lnTo>
                          <a:pt x="11" y="1375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38" name="Freeform 92"/>
                  <p:cNvSpPr>
                    <a:spLocks/>
                  </p:cNvSpPr>
                  <p:nvPr/>
                </p:nvSpPr>
                <p:spPr bwMode="auto">
                  <a:xfrm>
                    <a:off x="1195" y="1680"/>
                    <a:ext cx="18" cy="16"/>
                  </a:xfrm>
                  <a:custGeom>
                    <a:avLst/>
                    <a:gdLst>
                      <a:gd name="T0" fmla="*/ 0 w 106"/>
                      <a:gd name="T1" fmla="*/ 0 h 93"/>
                      <a:gd name="T2" fmla="*/ 0 w 106"/>
                      <a:gd name="T3" fmla="*/ 0 h 93"/>
                      <a:gd name="T4" fmla="*/ 0 w 106"/>
                      <a:gd name="T5" fmla="*/ 0 h 93"/>
                      <a:gd name="T6" fmla="*/ 0 w 106"/>
                      <a:gd name="T7" fmla="*/ 0 h 93"/>
                      <a:gd name="T8" fmla="*/ 0 w 106"/>
                      <a:gd name="T9" fmla="*/ 0 h 93"/>
                      <a:gd name="T10" fmla="*/ 0 w 106"/>
                      <a:gd name="T11" fmla="*/ 0 h 93"/>
                      <a:gd name="T12" fmla="*/ 0 w 106"/>
                      <a:gd name="T13" fmla="*/ 0 h 93"/>
                      <a:gd name="T14" fmla="*/ 0 w 106"/>
                      <a:gd name="T15" fmla="*/ 0 h 93"/>
                      <a:gd name="T16" fmla="*/ 0 w 106"/>
                      <a:gd name="T17" fmla="*/ 0 h 93"/>
                      <a:gd name="T18" fmla="*/ 0 w 106"/>
                      <a:gd name="T19" fmla="*/ 0 h 93"/>
                      <a:gd name="T20" fmla="*/ 0 w 106"/>
                      <a:gd name="T21" fmla="*/ 0 h 93"/>
                      <a:gd name="T22" fmla="*/ 0 w 106"/>
                      <a:gd name="T23" fmla="*/ 0 h 93"/>
                      <a:gd name="T24" fmla="*/ 0 w 106"/>
                      <a:gd name="T25" fmla="*/ 0 h 93"/>
                      <a:gd name="T26" fmla="*/ 0 w 106"/>
                      <a:gd name="T27" fmla="*/ 0 h 93"/>
                      <a:gd name="T28" fmla="*/ 0 w 106"/>
                      <a:gd name="T29" fmla="*/ 0 h 93"/>
                      <a:gd name="T30" fmla="*/ 0 w 106"/>
                      <a:gd name="T31" fmla="*/ 0 h 93"/>
                      <a:gd name="T32" fmla="*/ 0 w 106"/>
                      <a:gd name="T33" fmla="*/ 0 h 93"/>
                      <a:gd name="T34" fmla="*/ 0 w 106"/>
                      <a:gd name="T35" fmla="*/ 0 h 93"/>
                      <a:gd name="T36" fmla="*/ 0 w 106"/>
                      <a:gd name="T37" fmla="*/ 0 h 93"/>
                      <a:gd name="T38" fmla="*/ 0 w 106"/>
                      <a:gd name="T39" fmla="*/ 0 h 93"/>
                      <a:gd name="T40" fmla="*/ 0 w 106"/>
                      <a:gd name="T41" fmla="*/ 0 h 9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6"/>
                      <a:gd name="T64" fmla="*/ 0 h 93"/>
                      <a:gd name="T65" fmla="*/ 106 w 106"/>
                      <a:gd name="T66" fmla="*/ 93 h 9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6" h="93">
                        <a:moveTo>
                          <a:pt x="106" y="0"/>
                        </a:moveTo>
                        <a:lnTo>
                          <a:pt x="106" y="0"/>
                        </a:lnTo>
                        <a:lnTo>
                          <a:pt x="91" y="2"/>
                        </a:lnTo>
                        <a:lnTo>
                          <a:pt x="73" y="5"/>
                        </a:lnTo>
                        <a:lnTo>
                          <a:pt x="55" y="10"/>
                        </a:lnTo>
                        <a:lnTo>
                          <a:pt x="39" y="20"/>
                        </a:lnTo>
                        <a:lnTo>
                          <a:pt x="24" y="34"/>
                        </a:lnTo>
                        <a:lnTo>
                          <a:pt x="11" y="49"/>
                        </a:lnTo>
                        <a:lnTo>
                          <a:pt x="3" y="69"/>
                        </a:lnTo>
                        <a:lnTo>
                          <a:pt x="0" y="93"/>
                        </a:lnTo>
                        <a:lnTo>
                          <a:pt x="11" y="93"/>
                        </a:lnTo>
                        <a:lnTo>
                          <a:pt x="14" y="71"/>
                        </a:lnTo>
                        <a:lnTo>
                          <a:pt x="20" y="54"/>
                        </a:lnTo>
                        <a:lnTo>
                          <a:pt x="31" y="40"/>
                        </a:lnTo>
                        <a:lnTo>
                          <a:pt x="45" y="29"/>
                        </a:lnTo>
                        <a:lnTo>
                          <a:pt x="60" y="22"/>
                        </a:lnTo>
                        <a:lnTo>
                          <a:pt x="75" y="16"/>
                        </a:lnTo>
                        <a:lnTo>
                          <a:pt x="91" y="13"/>
                        </a:lnTo>
                        <a:lnTo>
                          <a:pt x="106" y="12"/>
                        </a:lnTo>
                        <a:lnTo>
                          <a:pt x="10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39" name="Freeform 93"/>
                  <p:cNvSpPr>
                    <a:spLocks/>
                  </p:cNvSpPr>
                  <p:nvPr/>
                </p:nvSpPr>
                <p:spPr bwMode="auto">
                  <a:xfrm>
                    <a:off x="1213" y="1680"/>
                    <a:ext cx="280" cy="2"/>
                  </a:xfrm>
                  <a:custGeom>
                    <a:avLst/>
                    <a:gdLst>
                      <a:gd name="T0" fmla="*/ 0 w 1680"/>
                      <a:gd name="T1" fmla="*/ 0 h 12"/>
                      <a:gd name="T2" fmla="*/ 0 w 1680"/>
                      <a:gd name="T3" fmla="*/ 0 h 12"/>
                      <a:gd name="T4" fmla="*/ 0 w 1680"/>
                      <a:gd name="T5" fmla="*/ 0 h 12"/>
                      <a:gd name="T6" fmla="*/ 0 w 1680"/>
                      <a:gd name="T7" fmla="*/ 0 h 12"/>
                      <a:gd name="T8" fmla="*/ 0 w 1680"/>
                      <a:gd name="T9" fmla="*/ 0 h 12"/>
                      <a:gd name="T10" fmla="*/ 0 w 1680"/>
                      <a:gd name="T11" fmla="*/ 0 h 12"/>
                      <a:gd name="T12" fmla="*/ 0 w 1680"/>
                      <a:gd name="T13" fmla="*/ 0 h 1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80"/>
                      <a:gd name="T22" fmla="*/ 0 h 12"/>
                      <a:gd name="T23" fmla="*/ 1680 w 1680"/>
                      <a:gd name="T24" fmla="*/ 12 h 1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80" h="12">
                        <a:moveTo>
                          <a:pt x="1680" y="0"/>
                        </a:moveTo>
                        <a:lnTo>
                          <a:pt x="1680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680" y="12"/>
                        </a:lnTo>
                        <a:lnTo>
                          <a:pt x="168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40" name="Freeform 94"/>
                  <p:cNvSpPr>
                    <a:spLocks/>
                  </p:cNvSpPr>
                  <p:nvPr/>
                </p:nvSpPr>
                <p:spPr bwMode="auto">
                  <a:xfrm>
                    <a:off x="1493" y="1680"/>
                    <a:ext cx="15" cy="14"/>
                  </a:xfrm>
                  <a:custGeom>
                    <a:avLst/>
                    <a:gdLst>
                      <a:gd name="T0" fmla="*/ 0 w 90"/>
                      <a:gd name="T1" fmla="*/ 0 h 81"/>
                      <a:gd name="T2" fmla="*/ 0 w 90"/>
                      <a:gd name="T3" fmla="*/ 0 h 81"/>
                      <a:gd name="T4" fmla="*/ 0 w 90"/>
                      <a:gd name="T5" fmla="*/ 0 h 81"/>
                      <a:gd name="T6" fmla="*/ 0 w 90"/>
                      <a:gd name="T7" fmla="*/ 0 h 81"/>
                      <a:gd name="T8" fmla="*/ 0 w 90"/>
                      <a:gd name="T9" fmla="*/ 0 h 81"/>
                      <a:gd name="T10" fmla="*/ 0 w 90"/>
                      <a:gd name="T11" fmla="*/ 0 h 81"/>
                      <a:gd name="T12" fmla="*/ 0 w 90"/>
                      <a:gd name="T13" fmla="*/ 0 h 81"/>
                      <a:gd name="T14" fmla="*/ 0 w 90"/>
                      <a:gd name="T15" fmla="*/ 0 h 81"/>
                      <a:gd name="T16" fmla="*/ 0 w 90"/>
                      <a:gd name="T17" fmla="*/ 0 h 81"/>
                      <a:gd name="T18" fmla="*/ 0 w 90"/>
                      <a:gd name="T19" fmla="*/ 0 h 81"/>
                      <a:gd name="T20" fmla="*/ 0 w 90"/>
                      <a:gd name="T21" fmla="*/ 0 h 81"/>
                      <a:gd name="T22" fmla="*/ 0 w 90"/>
                      <a:gd name="T23" fmla="*/ 0 h 81"/>
                      <a:gd name="T24" fmla="*/ 0 w 90"/>
                      <a:gd name="T25" fmla="*/ 0 h 81"/>
                      <a:gd name="T26" fmla="*/ 0 w 90"/>
                      <a:gd name="T27" fmla="*/ 0 h 81"/>
                      <a:gd name="T28" fmla="*/ 0 w 90"/>
                      <a:gd name="T29" fmla="*/ 0 h 81"/>
                      <a:gd name="T30" fmla="*/ 0 w 90"/>
                      <a:gd name="T31" fmla="*/ 0 h 81"/>
                      <a:gd name="T32" fmla="*/ 0 w 90"/>
                      <a:gd name="T33" fmla="*/ 0 h 81"/>
                      <a:gd name="T34" fmla="*/ 0 w 90"/>
                      <a:gd name="T35" fmla="*/ 0 h 81"/>
                      <a:gd name="T36" fmla="*/ 0 w 90"/>
                      <a:gd name="T37" fmla="*/ 0 h 81"/>
                      <a:gd name="T38" fmla="*/ 0 w 90"/>
                      <a:gd name="T39" fmla="*/ 0 h 81"/>
                      <a:gd name="T40" fmla="*/ 0 w 90"/>
                      <a:gd name="T41" fmla="*/ 0 h 8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90"/>
                      <a:gd name="T64" fmla="*/ 0 h 81"/>
                      <a:gd name="T65" fmla="*/ 90 w 90"/>
                      <a:gd name="T66" fmla="*/ 81 h 8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90" h="81">
                        <a:moveTo>
                          <a:pt x="90" y="81"/>
                        </a:moveTo>
                        <a:lnTo>
                          <a:pt x="90" y="81"/>
                        </a:lnTo>
                        <a:lnTo>
                          <a:pt x="89" y="62"/>
                        </a:lnTo>
                        <a:lnTo>
                          <a:pt x="84" y="45"/>
                        </a:lnTo>
                        <a:lnTo>
                          <a:pt x="75" y="30"/>
                        </a:lnTo>
                        <a:lnTo>
                          <a:pt x="64" y="19"/>
                        </a:lnTo>
                        <a:lnTo>
                          <a:pt x="51" y="12"/>
                        </a:lnTo>
                        <a:lnTo>
                          <a:pt x="36" y="5"/>
                        </a:lnTo>
                        <a:lnTo>
                          <a:pt x="18" y="2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8" y="13"/>
                        </a:lnTo>
                        <a:lnTo>
                          <a:pt x="33" y="16"/>
                        </a:lnTo>
                        <a:lnTo>
                          <a:pt x="47" y="20"/>
                        </a:lnTo>
                        <a:lnTo>
                          <a:pt x="58" y="28"/>
                        </a:lnTo>
                        <a:lnTo>
                          <a:pt x="67" y="37"/>
                        </a:lnTo>
                        <a:lnTo>
                          <a:pt x="73" y="49"/>
                        </a:lnTo>
                        <a:lnTo>
                          <a:pt x="78" y="62"/>
                        </a:lnTo>
                        <a:lnTo>
                          <a:pt x="79" y="81"/>
                        </a:lnTo>
                        <a:lnTo>
                          <a:pt x="90" y="8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41" name="Freeform 95"/>
                  <p:cNvSpPr>
                    <a:spLocks/>
                  </p:cNvSpPr>
                  <p:nvPr/>
                </p:nvSpPr>
                <p:spPr bwMode="auto">
                  <a:xfrm>
                    <a:off x="1506" y="1694"/>
                    <a:ext cx="2" cy="227"/>
                  </a:xfrm>
                  <a:custGeom>
                    <a:avLst/>
                    <a:gdLst>
                      <a:gd name="T0" fmla="*/ 0 w 11"/>
                      <a:gd name="T1" fmla="*/ 0 h 1362"/>
                      <a:gd name="T2" fmla="*/ 0 w 11"/>
                      <a:gd name="T3" fmla="*/ 0 h 1362"/>
                      <a:gd name="T4" fmla="*/ 0 w 11"/>
                      <a:gd name="T5" fmla="*/ 0 h 1362"/>
                      <a:gd name="T6" fmla="*/ 0 w 11"/>
                      <a:gd name="T7" fmla="*/ 0 h 1362"/>
                      <a:gd name="T8" fmla="*/ 0 w 11"/>
                      <a:gd name="T9" fmla="*/ 0 h 1362"/>
                      <a:gd name="T10" fmla="*/ 0 w 11"/>
                      <a:gd name="T11" fmla="*/ 0 h 1362"/>
                      <a:gd name="T12" fmla="*/ 0 w 11"/>
                      <a:gd name="T13" fmla="*/ 0 h 136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"/>
                      <a:gd name="T22" fmla="*/ 0 h 1362"/>
                      <a:gd name="T23" fmla="*/ 11 w 11"/>
                      <a:gd name="T24" fmla="*/ 1362 h 136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" h="1362">
                        <a:moveTo>
                          <a:pt x="11" y="1362"/>
                        </a:moveTo>
                        <a:lnTo>
                          <a:pt x="11" y="1362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1362"/>
                        </a:lnTo>
                        <a:lnTo>
                          <a:pt x="11" y="13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42" name="Freeform 96"/>
                  <p:cNvSpPr>
                    <a:spLocks/>
                  </p:cNvSpPr>
                  <p:nvPr/>
                </p:nvSpPr>
                <p:spPr bwMode="auto">
                  <a:xfrm>
                    <a:off x="1495" y="1921"/>
                    <a:ext cx="13" cy="14"/>
                  </a:xfrm>
                  <a:custGeom>
                    <a:avLst/>
                    <a:gdLst>
                      <a:gd name="T0" fmla="*/ 0 w 77"/>
                      <a:gd name="T1" fmla="*/ 0 h 89"/>
                      <a:gd name="T2" fmla="*/ 0 w 77"/>
                      <a:gd name="T3" fmla="*/ 0 h 89"/>
                      <a:gd name="T4" fmla="*/ 0 w 77"/>
                      <a:gd name="T5" fmla="*/ 0 h 89"/>
                      <a:gd name="T6" fmla="*/ 0 w 77"/>
                      <a:gd name="T7" fmla="*/ 0 h 89"/>
                      <a:gd name="T8" fmla="*/ 0 w 77"/>
                      <a:gd name="T9" fmla="*/ 0 h 89"/>
                      <a:gd name="T10" fmla="*/ 0 w 77"/>
                      <a:gd name="T11" fmla="*/ 0 h 89"/>
                      <a:gd name="T12" fmla="*/ 0 w 77"/>
                      <a:gd name="T13" fmla="*/ 0 h 89"/>
                      <a:gd name="T14" fmla="*/ 0 w 77"/>
                      <a:gd name="T15" fmla="*/ 0 h 89"/>
                      <a:gd name="T16" fmla="*/ 0 w 77"/>
                      <a:gd name="T17" fmla="*/ 0 h 89"/>
                      <a:gd name="T18" fmla="*/ 0 w 77"/>
                      <a:gd name="T19" fmla="*/ 0 h 89"/>
                      <a:gd name="T20" fmla="*/ 0 w 77"/>
                      <a:gd name="T21" fmla="*/ 0 h 89"/>
                      <a:gd name="T22" fmla="*/ 0 w 77"/>
                      <a:gd name="T23" fmla="*/ 0 h 89"/>
                      <a:gd name="T24" fmla="*/ 0 w 77"/>
                      <a:gd name="T25" fmla="*/ 0 h 89"/>
                      <a:gd name="T26" fmla="*/ 0 w 77"/>
                      <a:gd name="T27" fmla="*/ 0 h 89"/>
                      <a:gd name="T28" fmla="*/ 0 w 77"/>
                      <a:gd name="T29" fmla="*/ 0 h 89"/>
                      <a:gd name="T30" fmla="*/ 0 w 77"/>
                      <a:gd name="T31" fmla="*/ 0 h 89"/>
                      <a:gd name="T32" fmla="*/ 0 w 77"/>
                      <a:gd name="T33" fmla="*/ 0 h 89"/>
                      <a:gd name="T34" fmla="*/ 0 w 77"/>
                      <a:gd name="T35" fmla="*/ 0 h 89"/>
                      <a:gd name="T36" fmla="*/ 0 w 77"/>
                      <a:gd name="T37" fmla="*/ 0 h 89"/>
                      <a:gd name="T38" fmla="*/ 0 w 77"/>
                      <a:gd name="T39" fmla="*/ 0 h 89"/>
                      <a:gd name="T40" fmla="*/ 0 w 77"/>
                      <a:gd name="T41" fmla="*/ 0 h 8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7"/>
                      <a:gd name="T64" fmla="*/ 0 h 89"/>
                      <a:gd name="T65" fmla="*/ 77 w 77"/>
                      <a:gd name="T66" fmla="*/ 89 h 8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7" h="89">
                        <a:moveTo>
                          <a:pt x="0" y="89"/>
                        </a:moveTo>
                        <a:lnTo>
                          <a:pt x="0" y="89"/>
                        </a:lnTo>
                        <a:lnTo>
                          <a:pt x="14" y="87"/>
                        </a:lnTo>
                        <a:lnTo>
                          <a:pt x="28" y="81"/>
                        </a:lnTo>
                        <a:lnTo>
                          <a:pt x="40" y="72"/>
                        </a:lnTo>
                        <a:lnTo>
                          <a:pt x="52" y="61"/>
                        </a:lnTo>
                        <a:lnTo>
                          <a:pt x="62" y="47"/>
                        </a:lnTo>
                        <a:lnTo>
                          <a:pt x="70" y="32"/>
                        </a:lnTo>
                        <a:lnTo>
                          <a:pt x="75" y="17"/>
                        </a:lnTo>
                        <a:lnTo>
                          <a:pt x="77" y="0"/>
                        </a:lnTo>
                        <a:lnTo>
                          <a:pt x="66" y="0"/>
                        </a:lnTo>
                        <a:lnTo>
                          <a:pt x="64" y="15"/>
                        </a:lnTo>
                        <a:lnTo>
                          <a:pt x="59" y="30"/>
                        </a:lnTo>
                        <a:lnTo>
                          <a:pt x="54" y="42"/>
                        </a:lnTo>
                        <a:lnTo>
                          <a:pt x="44" y="55"/>
                        </a:lnTo>
                        <a:lnTo>
                          <a:pt x="34" y="63"/>
                        </a:lnTo>
                        <a:lnTo>
                          <a:pt x="24" y="72"/>
                        </a:lnTo>
                        <a:lnTo>
                          <a:pt x="11" y="76"/>
                        </a:lnTo>
                        <a:lnTo>
                          <a:pt x="0" y="78"/>
                        </a:lnTo>
                        <a:lnTo>
                          <a:pt x="0" y="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43" name="Freeform 97"/>
                  <p:cNvSpPr>
                    <a:spLocks/>
                  </p:cNvSpPr>
                  <p:nvPr/>
                </p:nvSpPr>
                <p:spPr bwMode="auto">
                  <a:xfrm>
                    <a:off x="1207" y="1933"/>
                    <a:ext cx="288" cy="2"/>
                  </a:xfrm>
                  <a:custGeom>
                    <a:avLst/>
                    <a:gdLst>
                      <a:gd name="T0" fmla="*/ 0 w 1731"/>
                      <a:gd name="T1" fmla="*/ 0 h 11"/>
                      <a:gd name="T2" fmla="*/ 0 w 1731"/>
                      <a:gd name="T3" fmla="*/ 0 h 11"/>
                      <a:gd name="T4" fmla="*/ 0 w 1731"/>
                      <a:gd name="T5" fmla="*/ 0 h 11"/>
                      <a:gd name="T6" fmla="*/ 0 w 1731"/>
                      <a:gd name="T7" fmla="*/ 0 h 11"/>
                      <a:gd name="T8" fmla="*/ 0 w 1731"/>
                      <a:gd name="T9" fmla="*/ 0 h 11"/>
                      <a:gd name="T10" fmla="*/ 0 w 1731"/>
                      <a:gd name="T11" fmla="*/ 0 h 11"/>
                      <a:gd name="T12" fmla="*/ 0 w 1731"/>
                      <a:gd name="T13" fmla="*/ 0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731"/>
                      <a:gd name="T22" fmla="*/ 0 h 11"/>
                      <a:gd name="T23" fmla="*/ 1731 w 1731"/>
                      <a:gd name="T24" fmla="*/ 11 h 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731" h="11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1731" y="11"/>
                        </a:lnTo>
                        <a:lnTo>
                          <a:pt x="1731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44" name="Freeform 98"/>
                  <p:cNvSpPr>
                    <a:spLocks/>
                  </p:cNvSpPr>
                  <p:nvPr/>
                </p:nvSpPr>
                <p:spPr bwMode="auto">
                  <a:xfrm>
                    <a:off x="1195" y="1925"/>
                    <a:ext cx="12" cy="10"/>
                  </a:xfrm>
                  <a:custGeom>
                    <a:avLst/>
                    <a:gdLst>
                      <a:gd name="T0" fmla="*/ 0 w 68"/>
                      <a:gd name="T1" fmla="*/ 0 h 64"/>
                      <a:gd name="T2" fmla="*/ 0 w 68"/>
                      <a:gd name="T3" fmla="*/ 0 h 64"/>
                      <a:gd name="T4" fmla="*/ 0 w 68"/>
                      <a:gd name="T5" fmla="*/ 0 h 64"/>
                      <a:gd name="T6" fmla="*/ 0 w 68"/>
                      <a:gd name="T7" fmla="*/ 0 h 64"/>
                      <a:gd name="T8" fmla="*/ 0 w 68"/>
                      <a:gd name="T9" fmla="*/ 0 h 64"/>
                      <a:gd name="T10" fmla="*/ 0 w 68"/>
                      <a:gd name="T11" fmla="*/ 0 h 64"/>
                      <a:gd name="T12" fmla="*/ 0 w 68"/>
                      <a:gd name="T13" fmla="*/ 0 h 64"/>
                      <a:gd name="T14" fmla="*/ 0 w 68"/>
                      <a:gd name="T15" fmla="*/ 0 h 64"/>
                      <a:gd name="T16" fmla="*/ 0 w 68"/>
                      <a:gd name="T17" fmla="*/ 0 h 64"/>
                      <a:gd name="T18" fmla="*/ 0 w 68"/>
                      <a:gd name="T19" fmla="*/ 0 h 64"/>
                      <a:gd name="T20" fmla="*/ 0 w 68"/>
                      <a:gd name="T21" fmla="*/ 0 h 64"/>
                      <a:gd name="T22" fmla="*/ 0 w 68"/>
                      <a:gd name="T23" fmla="*/ 0 h 64"/>
                      <a:gd name="T24" fmla="*/ 0 w 68"/>
                      <a:gd name="T25" fmla="*/ 0 h 64"/>
                      <a:gd name="T26" fmla="*/ 0 w 68"/>
                      <a:gd name="T27" fmla="*/ 0 h 64"/>
                      <a:gd name="T28" fmla="*/ 0 w 68"/>
                      <a:gd name="T29" fmla="*/ 0 h 64"/>
                      <a:gd name="T30" fmla="*/ 0 w 68"/>
                      <a:gd name="T31" fmla="*/ 0 h 64"/>
                      <a:gd name="T32" fmla="*/ 0 w 68"/>
                      <a:gd name="T33" fmla="*/ 0 h 64"/>
                      <a:gd name="T34" fmla="*/ 0 w 68"/>
                      <a:gd name="T35" fmla="*/ 0 h 64"/>
                      <a:gd name="T36" fmla="*/ 0 w 68"/>
                      <a:gd name="T37" fmla="*/ 0 h 64"/>
                      <a:gd name="T38" fmla="*/ 0 w 68"/>
                      <a:gd name="T39" fmla="*/ 0 h 64"/>
                      <a:gd name="T40" fmla="*/ 0 w 68"/>
                      <a:gd name="T41" fmla="*/ 0 h 6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68"/>
                      <a:gd name="T64" fmla="*/ 0 h 64"/>
                      <a:gd name="T65" fmla="*/ 68 w 68"/>
                      <a:gd name="T66" fmla="*/ 64 h 6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68" h="6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13"/>
                        </a:lnTo>
                        <a:lnTo>
                          <a:pt x="3" y="26"/>
                        </a:lnTo>
                        <a:lnTo>
                          <a:pt x="9" y="37"/>
                        </a:lnTo>
                        <a:lnTo>
                          <a:pt x="16" y="48"/>
                        </a:lnTo>
                        <a:lnTo>
                          <a:pt x="26" y="54"/>
                        </a:lnTo>
                        <a:lnTo>
                          <a:pt x="37" y="61"/>
                        </a:lnTo>
                        <a:lnTo>
                          <a:pt x="52" y="63"/>
                        </a:lnTo>
                        <a:lnTo>
                          <a:pt x="68" y="64"/>
                        </a:lnTo>
                        <a:lnTo>
                          <a:pt x="68" y="53"/>
                        </a:lnTo>
                        <a:lnTo>
                          <a:pt x="52" y="52"/>
                        </a:lnTo>
                        <a:lnTo>
                          <a:pt x="40" y="49"/>
                        </a:lnTo>
                        <a:lnTo>
                          <a:pt x="31" y="45"/>
                        </a:lnTo>
                        <a:lnTo>
                          <a:pt x="23" y="40"/>
                        </a:lnTo>
                        <a:lnTo>
                          <a:pt x="18" y="33"/>
                        </a:lnTo>
                        <a:lnTo>
                          <a:pt x="14" y="24"/>
                        </a:lnTo>
                        <a:lnTo>
                          <a:pt x="12" y="13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45" name="Freeform 99"/>
                  <p:cNvSpPr>
                    <a:spLocks/>
                  </p:cNvSpPr>
                  <p:nvPr/>
                </p:nvSpPr>
                <p:spPr bwMode="auto">
                  <a:xfrm>
                    <a:off x="1204" y="1687"/>
                    <a:ext cx="296" cy="241"/>
                  </a:xfrm>
                  <a:custGeom>
                    <a:avLst/>
                    <a:gdLst>
                      <a:gd name="T0" fmla="*/ 0 w 1776"/>
                      <a:gd name="T1" fmla="*/ 0 h 1450"/>
                      <a:gd name="T2" fmla="*/ 0 w 1776"/>
                      <a:gd name="T3" fmla="*/ 0 h 1450"/>
                      <a:gd name="T4" fmla="*/ 0 w 1776"/>
                      <a:gd name="T5" fmla="*/ 0 h 1450"/>
                      <a:gd name="T6" fmla="*/ 0 w 1776"/>
                      <a:gd name="T7" fmla="*/ 0 h 1450"/>
                      <a:gd name="T8" fmla="*/ 0 w 1776"/>
                      <a:gd name="T9" fmla="*/ 0 h 1450"/>
                      <a:gd name="T10" fmla="*/ 0 w 1776"/>
                      <a:gd name="T11" fmla="*/ 0 h 1450"/>
                      <a:gd name="T12" fmla="*/ 0 w 1776"/>
                      <a:gd name="T13" fmla="*/ 0 h 1450"/>
                      <a:gd name="T14" fmla="*/ 0 w 1776"/>
                      <a:gd name="T15" fmla="*/ 0 h 1450"/>
                      <a:gd name="T16" fmla="*/ 0 w 1776"/>
                      <a:gd name="T17" fmla="*/ 0 h 1450"/>
                      <a:gd name="T18" fmla="*/ 0 w 1776"/>
                      <a:gd name="T19" fmla="*/ 0 h 1450"/>
                      <a:gd name="T20" fmla="*/ 0 w 1776"/>
                      <a:gd name="T21" fmla="*/ 0 h 1450"/>
                      <a:gd name="T22" fmla="*/ 0 w 1776"/>
                      <a:gd name="T23" fmla="*/ 0 h 1450"/>
                      <a:gd name="T24" fmla="*/ 0 w 1776"/>
                      <a:gd name="T25" fmla="*/ 0 h 1450"/>
                      <a:gd name="T26" fmla="*/ 0 w 1776"/>
                      <a:gd name="T27" fmla="*/ 0 h 1450"/>
                      <a:gd name="T28" fmla="*/ 0 w 1776"/>
                      <a:gd name="T29" fmla="*/ 0 h 1450"/>
                      <a:gd name="T30" fmla="*/ 0 w 1776"/>
                      <a:gd name="T31" fmla="*/ 0 h 1450"/>
                      <a:gd name="T32" fmla="*/ 0 w 1776"/>
                      <a:gd name="T33" fmla="*/ 0 h 1450"/>
                      <a:gd name="T34" fmla="*/ 0 w 1776"/>
                      <a:gd name="T35" fmla="*/ 0 h 1450"/>
                      <a:gd name="T36" fmla="*/ 0 w 1776"/>
                      <a:gd name="T37" fmla="*/ 0 h 1450"/>
                      <a:gd name="T38" fmla="*/ 0 w 1776"/>
                      <a:gd name="T39" fmla="*/ 0 h 1450"/>
                      <a:gd name="T40" fmla="*/ 0 w 1776"/>
                      <a:gd name="T41" fmla="*/ 0 h 1450"/>
                      <a:gd name="T42" fmla="*/ 0 w 1776"/>
                      <a:gd name="T43" fmla="*/ 0 h 1450"/>
                      <a:gd name="T44" fmla="*/ 0 w 1776"/>
                      <a:gd name="T45" fmla="*/ 0 h 1450"/>
                      <a:gd name="T46" fmla="*/ 0 w 1776"/>
                      <a:gd name="T47" fmla="*/ 0 h 1450"/>
                      <a:gd name="T48" fmla="*/ 0 w 1776"/>
                      <a:gd name="T49" fmla="*/ 0 h 1450"/>
                      <a:gd name="T50" fmla="*/ 0 w 1776"/>
                      <a:gd name="T51" fmla="*/ 0 h 1450"/>
                      <a:gd name="T52" fmla="*/ 0 w 1776"/>
                      <a:gd name="T53" fmla="*/ 0 h 1450"/>
                      <a:gd name="T54" fmla="*/ 0 w 1776"/>
                      <a:gd name="T55" fmla="*/ 0 h 1450"/>
                      <a:gd name="T56" fmla="*/ 0 w 1776"/>
                      <a:gd name="T57" fmla="*/ 0 h 1450"/>
                      <a:gd name="T58" fmla="*/ 0 w 1776"/>
                      <a:gd name="T59" fmla="*/ 0 h 1450"/>
                      <a:gd name="T60" fmla="*/ 0 w 1776"/>
                      <a:gd name="T61" fmla="*/ 0 h 1450"/>
                      <a:gd name="T62" fmla="*/ 0 w 1776"/>
                      <a:gd name="T63" fmla="*/ 0 h 1450"/>
                      <a:gd name="T64" fmla="*/ 0 w 1776"/>
                      <a:gd name="T65" fmla="*/ 0 h 1450"/>
                      <a:gd name="T66" fmla="*/ 0 w 1776"/>
                      <a:gd name="T67" fmla="*/ 0 h 1450"/>
                      <a:gd name="T68" fmla="*/ 0 w 1776"/>
                      <a:gd name="T69" fmla="*/ 0 h 1450"/>
                      <a:gd name="T70" fmla="*/ 0 w 1776"/>
                      <a:gd name="T71" fmla="*/ 0 h 1450"/>
                      <a:gd name="T72" fmla="*/ 0 w 1776"/>
                      <a:gd name="T73" fmla="*/ 0 h 145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776"/>
                      <a:gd name="T112" fmla="*/ 0 h 1450"/>
                      <a:gd name="T113" fmla="*/ 1776 w 1776"/>
                      <a:gd name="T114" fmla="*/ 1450 h 145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776" h="1450">
                        <a:moveTo>
                          <a:pt x="0" y="1393"/>
                        </a:moveTo>
                        <a:lnTo>
                          <a:pt x="0" y="84"/>
                        </a:lnTo>
                        <a:lnTo>
                          <a:pt x="2" y="62"/>
                        </a:lnTo>
                        <a:lnTo>
                          <a:pt x="10" y="45"/>
                        </a:lnTo>
                        <a:lnTo>
                          <a:pt x="21" y="29"/>
                        </a:lnTo>
                        <a:lnTo>
                          <a:pt x="34" y="18"/>
                        </a:lnTo>
                        <a:lnTo>
                          <a:pt x="50" y="10"/>
                        </a:lnTo>
                        <a:lnTo>
                          <a:pt x="65" y="5"/>
                        </a:lnTo>
                        <a:lnTo>
                          <a:pt x="82" y="1"/>
                        </a:lnTo>
                        <a:lnTo>
                          <a:pt x="96" y="0"/>
                        </a:lnTo>
                        <a:lnTo>
                          <a:pt x="1696" y="0"/>
                        </a:lnTo>
                        <a:lnTo>
                          <a:pt x="1713" y="1"/>
                        </a:lnTo>
                        <a:lnTo>
                          <a:pt x="1728" y="5"/>
                        </a:lnTo>
                        <a:lnTo>
                          <a:pt x="1743" y="9"/>
                        </a:lnTo>
                        <a:lnTo>
                          <a:pt x="1754" y="17"/>
                        </a:lnTo>
                        <a:lnTo>
                          <a:pt x="1764" y="27"/>
                        </a:lnTo>
                        <a:lnTo>
                          <a:pt x="1771" y="39"/>
                        </a:lnTo>
                        <a:lnTo>
                          <a:pt x="1775" y="54"/>
                        </a:lnTo>
                        <a:lnTo>
                          <a:pt x="1776" y="72"/>
                        </a:lnTo>
                        <a:lnTo>
                          <a:pt x="1776" y="1369"/>
                        </a:lnTo>
                        <a:lnTo>
                          <a:pt x="1775" y="1384"/>
                        </a:lnTo>
                        <a:lnTo>
                          <a:pt x="1771" y="1399"/>
                        </a:lnTo>
                        <a:lnTo>
                          <a:pt x="1763" y="1412"/>
                        </a:lnTo>
                        <a:lnTo>
                          <a:pt x="1754" y="1424"/>
                        </a:lnTo>
                        <a:lnTo>
                          <a:pt x="1744" y="1435"/>
                        </a:lnTo>
                        <a:lnTo>
                          <a:pt x="1733" y="1443"/>
                        </a:lnTo>
                        <a:lnTo>
                          <a:pt x="1721" y="1447"/>
                        </a:lnTo>
                        <a:lnTo>
                          <a:pt x="1709" y="1450"/>
                        </a:lnTo>
                        <a:lnTo>
                          <a:pt x="60" y="1450"/>
                        </a:lnTo>
                        <a:lnTo>
                          <a:pt x="44" y="1449"/>
                        </a:lnTo>
                        <a:lnTo>
                          <a:pt x="32" y="1446"/>
                        </a:lnTo>
                        <a:lnTo>
                          <a:pt x="22" y="1442"/>
                        </a:lnTo>
                        <a:lnTo>
                          <a:pt x="13" y="1435"/>
                        </a:lnTo>
                        <a:lnTo>
                          <a:pt x="7" y="1428"/>
                        </a:lnTo>
                        <a:lnTo>
                          <a:pt x="3" y="1418"/>
                        </a:lnTo>
                        <a:lnTo>
                          <a:pt x="1" y="1406"/>
                        </a:lnTo>
                        <a:lnTo>
                          <a:pt x="0" y="1393"/>
                        </a:lnTo>
                        <a:close/>
                      </a:path>
                    </a:pathLst>
                  </a:custGeom>
                  <a:solidFill>
                    <a:srgbClr val="C1B5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46" name="Freeform 100"/>
                  <p:cNvSpPr>
                    <a:spLocks/>
                  </p:cNvSpPr>
                  <p:nvPr/>
                </p:nvSpPr>
                <p:spPr bwMode="auto">
                  <a:xfrm>
                    <a:off x="1203" y="1701"/>
                    <a:ext cx="2" cy="218"/>
                  </a:xfrm>
                  <a:custGeom>
                    <a:avLst/>
                    <a:gdLst>
                      <a:gd name="T0" fmla="*/ 0 w 11"/>
                      <a:gd name="T1" fmla="*/ 0 h 1309"/>
                      <a:gd name="T2" fmla="*/ 0 w 11"/>
                      <a:gd name="T3" fmla="*/ 0 h 1309"/>
                      <a:gd name="T4" fmla="*/ 0 w 11"/>
                      <a:gd name="T5" fmla="*/ 0 h 1309"/>
                      <a:gd name="T6" fmla="*/ 0 w 11"/>
                      <a:gd name="T7" fmla="*/ 0 h 1309"/>
                      <a:gd name="T8" fmla="*/ 0 w 11"/>
                      <a:gd name="T9" fmla="*/ 0 h 1309"/>
                      <a:gd name="T10" fmla="*/ 0 w 11"/>
                      <a:gd name="T11" fmla="*/ 0 h 1309"/>
                      <a:gd name="T12" fmla="*/ 0 w 11"/>
                      <a:gd name="T13" fmla="*/ 0 h 130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"/>
                      <a:gd name="T22" fmla="*/ 0 h 1309"/>
                      <a:gd name="T23" fmla="*/ 11 w 11"/>
                      <a:gd name="T24" fmla="*/ 1309 h 130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" h="1309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309"/>
                        </a:lnTo>
                        <a:lnTo>
                          <a:pt x="11" y="1309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47" name="Freeform 101"/>
                  <p:cNvSpPr>
                    <a:spLocks/>
                  </p:cNvSpPr>
                  <p:nvPr/>
                </p:nvSpPr>
                <p:spPr bwMode="auto">
                  <a:xfrm>
                    <a:off x="1203" y="1686"/>
                    <a:ext cx="17" cy="15"/>
                  </a:xfrm>
                  <a:custGeom>
                    <a:avLst/>
                    <a:gdLst>
                      <a:gd name="T0" fmla="*/ 0 w 102"/>
                      <a:gd name="T1" fmla="*/ 0 h 89"/>
                      <a:gd name="T2" fmla="*/ 0 w 102"/>
                      <a:gd name="T3" fmla="*/ 0 h 89"/>
                      <a:gd name="T4" fmla="*/ 0 w 102"/>
                      <a:gd name="T5" fmla="*/ 0 h 89"/>
                      <a:gd name="T6" fmla="*/ 0 w 102"/>
                      <a:gd name="T7" fmla="*/ 0 h 89"/>
                      <a:gd name="T8" fmla="*/ 0 w 102"/>
                      <a:gd name="T9" fmla="*/ 0 h 89"/>
                      <a:gd name="T10" fmla="*/ 0 w 102"/>
                      <a:gd name="T11" fmla="*/ 0 h 89"/>
                      <a:gd name="T12" fmla="*/ 0 w 102"/>
                      <a:gd name="T13" fmla="*/ 0 h 89"/>
                      <a:gd name="T14" fmla="*/ 0 w 102"/>
                      <a:gd name="T15" fmla="*/ 0 h 89"/>
                      <a:gd name="T16" fmla="*/ 0 w 102"/>
                      <a:gd name="T17" fmla="*/ 0 h 89"/>
                      <a:gd name="T18" fmla="*/ 0 w 102"/>
                      <a:gd name="T19" fmla="*/ 0 h 89"/>
                      <a:gd name="T20" fmla="*/ 0 w 102"/>
                      <a:gd name="T21" fmla="*/ 0 h 89"/>
                      <a:gd name="T22" fmla="*/ 0 w 102"/>
                      <a:gd name="T23" fmla="*/ 0 h 89"/>
                      <a:gd name="T24" fmla="*/ 0 w 102"/>
                      <a:gd name="T25" fmla="*/ 0 h 89"/>
                      <a:gd name="T26" fmla="*/ 0 w 102"/>
                      <a:gd name="T27" fmla="*/ 0 h 89"/>
                      <a:gd name="T28" fmla="*/ 0 w 102"/>
                      <a:gd name="T29" fmla="*/ 0 h 89"/>
                      <a:gd name="T30" fmla="*/ 0 w 102"/>
                      <a:gd name="T31" fmla="*/ 0 h 89"/>
                      <a:gd name="T32" fmla="*/ 0 w 102"/>
                      <a:gd name="T33" fmla="*/ 0 h 89"/>
                      <a:gd name="T34" fmla="*/ 0 w 102"/>
                      <a:gd name="T35" fmla="*/ 0 h 89"/>
                      <a:gd name="T36" fmla="*/ 0 w 102"/>
                      <a:gd name="T37" fmla="*/ 0 h 89"/>
                      <a:gd name="T38" fmla="*/ 0 w 102"/>
                      <a:gd name="T39" fmla="*/ 0 h 89"/>
                      <a:gd name="T40" fmla="*/ 0 w 102"/>
                      <a:gd name="T41" fmla="*/ 0 h 8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2"/>
                      <a:gd name="T64" fmla="*/ 0 h 89"/>
                      <a:gd name="T65" fmla="*/ 102 w 102"/>
                      <a:gd name="T66" fmla="*/ 89 h 8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2" h="89">
                        <a:moveTo>
                          <a:pt x="102" y="0"/>
                        </a:moveTo>
                        <a:lnTo>
                          <a:pt x="102" y="0"/>
                        </a:lnTo>
                        <a:lnTo>
                          <a:pt x="88" y="2"/>
                        </a:lnTo>
                        <a:lnTo>
                          <a:pt x="70" y="5"/>
                        </a:lnTo>
                        <a:lnTo>
                          <a:pt x="54" y="11"/>
                        </a:lnTo>
                        <a:lnTo>
                          <a:pt x="38" y="19"/>
                        </a:lnTo>
                        <a:lnTo>
                          <a:pt x="23" y="31"/>
                        </a:lnTo>
                        <a:lnTo>
                          <a:pt x="11" y="47"/>
                        </a:lnTo>
                        <a:lnTo>
                          <a:pt x="4" y="66"/>
                        </a:lnTo>
                        <a:lnTo>
                          <a:pt x="0" y="89"/>
                        </a:lnTo>
                        <a:lnTo>
                          <a:pt x="11" y="89"/>
                        </a:lnTo>
                        <a:lnTo>
                          <a:pt x="12" y="68"/>
                        </a:lnTo>
                        <a:lnTo>
                          <a:pt x="20" y="52"/>
                        </a:lnTo>
                        <a:lnTo>
                          <a:pt x="30" y="37"/>
                        </a:lnTo>
                        <a:lnTo>
                          <a:pt x="42" y="27"/>
                        </a:lnTo>
                        <a:lnTo>
                          <a:pt x="57" y="20"/>
                        </a:lnTo>
                        <a:lnTo>
                          <a:pt x="72" y="14"/>
                        </a:lnTo>
                        <a:lnTo>
                          <a:pt x="88" y="11"/>
                        </a:lnTo>
                        <a:lnTo>
                          <a:pt x="102" y="11"/>
                        </a:lnTo>
                        <a:lnTo>
                          <a:pt x="10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48" name="Freeform 102"/>
                  <p:cNvSpPr>
                    <a:spLocks/>
                  </p:cNvSpPr>
                  <p:nvPr/>
                </p:nvSpPr>
                <p:spPr bwMode="auto">
                  <a:xfrm>
                    <a:off x="1220" y="1686"/>
                    <a:ext cx="266" cy="1"/>
                  </a:xfrm>
                  <a:custGeom>
                    <a:avLst/>
                    <a:gdLst>
                      <a:gd name="T0" fmla="*/ 0 w 1600"/>
                      <a:gd name="T1" fmla="*/ 0 h 11"/>
                      <a:gd name="T2" fmla="*/ 0 w 1600"/>
                      <a:gd name="T3" fmla="*/ 0 h 11"/>
                      <a:gd name="T4" fmla="*/ 0 w 1600"/>
                      <a:gd name="T5" fmla="*/ 0 h 11"/>
                      <a:gd name="T6" fmla="*/ 0 w 1600"/>
                      <a:gd name="T7" fmla="*/ 0 h 11"/>
                      <a:gd name="T8" fmla="*/ 0 w 1600"/>
                      <a:gd name="T9" fmla="*/ 0 h 11"/>
                      <a:gd name="T10" fmla="*/ 0 w 1600"/>
                      <a:gd name="T11" fmla="*/ 0 h 11"/>
                      <a:gd name="T12" fmla="*/ 0 w 1600"/>
                      <a:gd name="T13" fmla="*/ 0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00"/>
                      <a:gd name="T22" fmla="*/ 0 h 11"/>
                      <a:gd name="T23" fmla="*/ 1600 w 1600"/>
                      <a:gd name="T24" fmla="*/ 11 h 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00" h="11">
                        <a:moveTo>
                          <a:pt x="1600" y="0"/>
                        </a:moveTo>
                        <a:lnTo>
                          <a:pt x="160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600" y="11"/>
                        </a:lnTo>
                        <a:lnTo>
                          <a:pt x="160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49" name="Freeform 103"/>
                  <p:cNvSpPr>
                    <a:spLocks/>
                  </p:cNvSpPr>
                  <p:nvPr/>
                </p:nvSpPr>
                <p:spPr bwMode="auto">
                  <a:xfrm>
                    <a:off x="1486" y="1686"/>
                    <a:ext cx="15" cy="13"/>
                  </a:xfrm>
                  <a:custGeom>
                    <a:avLst/>
                    <a:gdLst>
                      <a:gd name="T0" fmla="*/ 0 w 86"/>
                      <a:gd name="T1" fmla="*/ 0 h 77"/>
                      <a:gd name="T2" fmla="*/ 0 w 86"/>
                      <a:gd name="T3" fmla="*/ 0 h 77"/>
                      <a:gd name="T4" fmla="*/ 0 w 86"/>
                      <a:gd name="T5" fmla="*/ 0 h 77"/>
                      <a:gd name="T6" fmla="*/ 0 w 86"/>
                      <a:gd name="T7" fmla="*/ 0 h 77"/>
                      <a:gd name="T8" fmla="*/ 0 w 86"/>
                      <a:gd name="T9" fmla="*/ 0 h 77"/>
                      <a:gd name="T10" fmla="*/ 0 w 86"/>
                      <a:gd name="T11" fmla="*/ 0 h 77"/>
                      <a:gd name="T12" fmla="*/ 0 w 86"/>
                      <a:gd name="T13" fmla="*/ 0 h 77"/>
                      <a:gd name="T14" fmla="*/ 0 w 86"/>
                      <a:gd name="T15" fmla="*/ 0 h 77"/>
                      <a:gd name="T16" fmla="*/ 0 w 86"/>
                      <a:gd name="T17" fmla="*/ 0 h 77"/>
                      <a:gd name="T18" fmla="*/ 0 w 86"/>
                      <a:gd name="T19" fmla="*/ 0 h 77"/>
                      <a:gd name="T20" fmla="*/ 0 w 86"/>
                      <a:gd name="T21" fmla="*/ 0 h 77"/>
                      <a:gd name="T22" fmla="*/ 0 w 86"/>
                      <a:gd name="T23" fmla="*/ 0 h 77"/>
                      <a:gd name="T24" fmla="*/ 0 w 86"/>
                      <a:gd name="T25" fmla="*/ 0 h 77"/>
                      <a:gd name="T26" fmla="*/ 0 w 86"/>
                      <a:gd name="T27" fmla="*/ 0 h 77"/>
                      <a:gd name="T28" fmla="*/ 0 w 86"/>
                      <a:gd name="T29" fmla="*/ 0 h 77"/>
                      <a:gd name="T30" fmla="*/ 0 w 86"/>
                      <a:gd name="T31" fmla="*/ 0 h 77"/>
                      <a:gd name="T32" fmla="*/ 0 w 86"/>
                      <a:gd name="T33" fmla="*/ 0 h 77"/>
                      <a:gd name="T34" fmla="*/ 0 w 86"/>
                      <a:gd name="T35" fmla="*/ 0 h 77"/>
                      <a:gd name="T36" fmla="*/ 0 w 86"/>
                      <a:gd name="T37" fmla="*/ 0 h 77"/>
                      <a:gd name="T38" fmla="*/ 0 w 86"/>
                      <a:gd name="T39" fmla="*/ 0 h 77"/>
                      <a:gd name="T40" fmla="*/ 0 w 86"/>
                      <a:gd name="T41" fmla="*/ 0 h 7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86"/>
                      <a:gd name="T64" fmla="*/ 0 h 77"/>
                      <a:gd name="T65" fmla="*/ 86 w 86"/>
                      <a:gd name="T66" fmla="*/ 77 h 7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86" h="77">
                        <a:moveTo>
                          <a:pt x="86" y="77"/>
                        </a:moveTo>
                        <a:lnTo>
                          <a:pt x="86" y="77"/>
                        </a:lnTo>
                        <a:lnTo>
                          <a:pt x="83" y="59"/>
                        </a:lnTo>
                        <a:lnTo>
                          <a:pt x="79" y="43"/>
                        </a:lnTo>
                        <a:lnTo>
                          <a:pt x="71" y="30"/>
                        </a:lnTo>
                        <a:lnTo>
                          <a:pt x="61" y="19"/>
                        </a:lnTo>
                        <a:lnTo>
                          <a:pt x="49" y="10"/>
                        </a:lnTo>
                        <a:lnTo>
                          <a:pt x="34" y="5"/>
                        </a:lnTo>
                        <a:lnTo>
                          <a:pt x="17" y="2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7" y="11"/>
                        </a:lnTo>
                        <a:lnTo>
                          <a:pt x="31" y="14"/>
                        </a:lnTo>
                        <a:lnTo>
                          <a:pt x="45" y="19"/>
                        </a:lnTo>
                        <a:lnTo>
                          <a:pt x="55" y="25"/>
                        </a:lnTo>
                        <a:lnTo>
                          <a:pt x="65" y="34"/>
                        </a:lnTo>
                        <a:lnTo>
                          <a:pt x="70" y="45"/>
                        </a:lnTo>
                        <a:lnTo>
                          <a:pt x="75" y="59"/>
                        </a:lnTo>
                        <a:lnTo>
                          <a:pt x="75" y="77"/>
                        </a:lnTo>
                        <a:lnTo>
                          <a:pt x="86" y="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0" name="Freeform 104"/>
                  <p:cNvSpPr>
                    <a:spLocks/>
                  </p:cNvSpPr>
                  <p:nvPr/>
                </p:nvSpPr>
                <p:spPr bwMode="auto">
                  <a:xfrm>
                    <a:off x="1499" y="1699"/>
                    <a:ext cx="2" cy="216"/>
                  </a:xfrm>
                  <a:custGeom>
                    <a:avLst/>
                    <a:gdLst>
                      <a:gd name="T0" fmla="*/ 0 w 11"/>
                      <a:gd name="T1" fmla="*/ 0 h 1297"/>
                      <a:gd name="T2" fmla="*/ 0 w 11"/>
                      <a:gd name="T3" fmla="*/ 0 h 1297"/>
                      <a:gd name="T4" fmla="*/ 0 w 11"/>
                      <a:gd name="T5" fmla="*/ 0 h 1297"/>
                      <a:gd name="T6" fmla="*/ 0 w 11"/>
                      <a:gd name="T7" fmla="*/ 0 h 1297"/>
                      <a:gd name="T8" fmla="*/ 0 w 11"/>
                      <a:gd name="T9" fmla="*/ 0 h 1297"/>
                      <a:gd name="T10" fmla="*/ 0 w 11"/>
                      <a:gd name="T11" fmla="*/ 0 h 1297"/>
                      <a:gd name="T12" fmla="*/ 0 w 11"/>
                      <a:gd name="T13" fmla="*/ 0 h 129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"/>
                      <a:gd name="T22" fmla="*/ 0 h 1297"/>
                      <a:gd name="T23" fmla="*/ 11 w 11"/>
                      <a:gd name="T24" fmla="*/ 1297 h 129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" h="1297">
                        <a:moveTo>
                          <a:pt x="11" y="1297"/>
                        </a:moveTo>
                        <a:lnTo>
                          <a:pt x="11" y="129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1297"/>
                        </a:lnTo>
                        <a:lnTo>
                          <a:pt x="11" y="129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1" name="Freeform 105"/>
                  <p:cNvSpPr>
                    <a:spLocks/>
                  </p:cNvSpPr>
                  <p:nvPr/>
                </p:nvSpPr>
                <p:spPr bwMode="auto">
                  <a:xfrm>
                    <a:off x="1488" y="1915"/>
                    <a:ext cx="13" cy="14"/>
                  </a:xfrm>
                  <a:custGeom>
                    <a:avLst/>
                    <a:gdLst>
                      <a:gd name="T0" fmla="*/ 0 w 73"/>
                      <a:gd name="T1" fmla="*/ 0 h 86"/>
                      <a:gd name="T2" fmla="*/ 0 w 73"/>
                      <a:gd name="T3" fmla="*/ 0 h 86"/>
                      <a:gd name="T4" fmla="*/ 0 w 73"/>
                      <a:gd name="T5" fmla="*/ 0 h 86"/>
                      <a:gd name="T6" fmla="*/ 0 w 73"/>
                      <a:gd name="T7" fmla="*/ 0 h 86"/>
                      <a:gd name="T8" fmla="*/ 0 w 73"/>
                      <a:gd name="T9" fmla="*/ 0 h 86"/>
                      <a:gd name="T10" fmla="*/ 0 w 73"/>
                      <a:gd name="T11" fmla="*/ 0 h 86"/>
                      <a:gd name="T12" fmla="*/ 0 w 73"/>
                      <a:gd name="T13" fmla="*/ 0 h 86"/>
                      <a:gd name="T14" fmla="*/ 0 w 73"/>
                      <a:gd name="T15" fmla="*/ 0 h 86"/>
                      <a:gd name="T16" fmla="*/ 0 w 73"/>
                      <a:gd name="T17" fmla="*/ 0 h 86"/>
                      <a:gd name="T18" fmla="*/ 0 w 73"/>
                      <a:gd name="T19" fmla="*/ 0 h 86"/>
                      <a:gd name="T20" fmla="*/ 0 w 73"/>
                      <a:gd name="T21" fmla="*/ 0 h 86"/>
                      <a:gd name="T22" fmla="*/ 0 w 73"/>
                      <a:gd name="T23" fmla="*/ 0 h 86"/>
                      <a:gd name="T24" fmla="*/ 0 w 73"/>
                      <a:gd name="T25" fmla="*/ 0 h 86"/>
                      <a:gd name="T26" fmla="*/ 0 w 73"/>
                      <a:gd name="T27" fmla="*/ 0 h 86"/>
                      <a:gd name="T28" fmla="*/ 0 w 73"/>
                      <a:gd name="T29" fmla="*/ 0 h 86"/>
                      <a:gd name="T30" fmla="*/ 0 w 73"/>
                      <a:gd name="T31" fmla="*/ 0 h 86"/>
                      <a:gd name="T32" fmla="*/ 0 w 73"/>
                      <a:gd name="T33" fmla="*/ 0 h 86"/>
                      <a:gd name="T34" fmla="*/ 0 w 73"/>
                      <a:gd name="T35" fmla="*/ 0 h 86"/>
                      <a:gd name="T36" fmla="*/ 0 w 73"/>
                      <a:gd name="T37" fmla="*/ 0 h 86"/>
                      <a:gd name="T38" fmla="*/ 0 w 73"/>
                      <a:gd name="T39" fmla="*/ 0 h 86"/>
                      <a:gd name="T40" fmla="*/ 0 w 73"/>
                      <a:gd name="T41" fmla="*/ 0 h 8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3"/>
                      <a:gd name="T64" fmla="*/ 0 h 86"/>
                      <a:gd name="T65" fmla="*/ 73 w 73"/>
                      <a:gd name="T66" fmla="*/ 86 h 8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3" h="86">
                        <a:moveTo>
                          <a:pt x="0" y="86"/>
                        </a:moveTo>
                        <a:lnTo>
                          <a:pt x="0" y="86"/>
                        </a:lnTo>
                        <a:lnTo>
                          <a:pt x="13" y="83"/>
                        </a:lnTo>
                        <a:lnTo>
                          <a:pt x="26" y="78"/>
                        </a:lnTo>
                        <a:lnTo>
                          <a:pt x="38" y="70"/>
                        </a:lnTo>
                        <a:lnTo>
                          <a:pt x="48" y="59"/>
                        </a:lnTo>
                        <a:lnTo>
                          <a:pt x="58" y="45"/>
                        </a:lnTo>
                        <a:lnTo>
                          <a:pt x="66" y="32"/>
                        </a:lnTo>
                        <a:lnTo>
                          <a:pt x="70" y="15"/>
                        </a:lnTo>
                        <a:lnTo>
                          <a:pt x="73" y="0"/>
                        </a:lnTo>
                        <a:lnTo>
                          <a:pt x="62" y="0"/>
                        </a:lnTo>
                        <a:lnTo>
                          <a:pt x="62" y="15"/>
                        </a:lnTo>
                        <a:lnTo>
                          <a:pt x="57" y="28"/>
                        </a:lnTo>
                        <a:lnTo>
                          <a:pt x="49" y="41"/>
                        </a:lnTo>
                        <a:lnTo>
                          <a:pt x="42" y="52"/>
                        </a:lnTo>
                        <a:lnTo>
                          <a:pt x="32" y="63"/>
                        </a:lnTo>
                        <a:lnTo>
                          <a:pt x="22" y="70"/>
                        </a:lnTo>
                        <a:lnTo>
                          <a:pt x="11" y="74"/>
                        </a:lnTo>
                        <a:lnTo>
                          <a:pt x="0" y="75"/>
                        </a:lnTo>
                        <a:lnTo>
                          <a:pt x="0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2" name="Freeform 106"/>
                  <p:cNvSpPr>
                    <a:spLocks/>
                  </p:cNvSpPr>
                  <p:nvPr/>
                </p:nvSpPr>
                <p:spPr bwMode="auto">
                  <a:xfrm>
                    <a:off x="1214" y="1927"/>
                    <a:ext cx="274" cy="2"/>
                  </a:xfrm>
                  <a:custGeom>
                    <a:avLst/>
                    <a:gdLst>
                      <a:gd name="T0" fmla="*/ 0 w 1649"/>
                      <a:gd name="T1" fmla="*/ 0 h 11"/>
                      <a:gd name="T2" fmla="*/ 0 w 1649"/>
                      <a:gd name="T3" fmla="*/ 0 h 11"/>
                      <a:gd name="T4" fmla="*/ 0 w 1649"/>
                      <a:gd name="T5" fmla="*/ 0 h 11"/>
                      <a:gd name="T6" fmla="*/ 0 w 1649"/>
                      <a:gd name="T7" fmla="*/ 0 h 11"/>
                      <a:gd name="T8" fmla="*/ 0 w 1649"/>
                      <a:gd name="T9" fmla="*/ 0 h 11"/>
                      <a:gd name="T10" fmla="*/ 0 w 1649"/>
                      <a:gd name="T11" fmla="*/ 0 h 11"/>
                      <a:gd name="T12" fmla="*/ 0 w 1649"/>
                      <a:gd name="T13" fmla="*/ 0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649"/>
                      <a:gd name="T22" fmla="*/ 0 h 11"/>
                      <a:gd name="T23" fmla="*/ 1649 w 1649"/>
                      <a:gd name="T24" fmla="*/ 11 h 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649" h="11">
                        <a:moveTo>
                          <a:pt x="0" y="11"/>
                        </a:moveTo>
                        <a:lnTo>
                          <a:pt x="0" y="11"/>
                        </a:lnTo>
                        <a:lnTo>
                          <a:pt x="1649" y="11"/>
                        </a:lnTo>
                        <a:lnTo>
                          <a:pt x="1649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3" name="Freeform 107"/>
                  <p:cNvSpPr>
                    <a:spLocks/>
                  </p:cNvSpPr>
                  <p:nvPr/>
                </p:nvSpPr>
                <p:spPr bwMode="auto">
                  <a:xfrm>
                    <a:off x="1203" y="1919"/>
                    <a:ext cx="11" cy="10"/>
                  </a:xfrm>
                  <a:custGeom>
                    <a:avLst/>
                    <a:gdLst>
                      <a:gd name="T0" fmla="*/ 0 w 66"/>
                      <a:gd name="T1" fmla="*/ 0 h 62"/>
                      <a:gd name="T2" fmla="*/ 0 w 66"/>
                      <a:gd name="T3" fmla="*/ 0 h 62"/>
                      <a:gd name="T4" fmla="*/ 0 w 66"/>
                      <a:gd name="T5" fmla="*/ 0 h 62"/>
                      <a:gd name="T6" fmla="*/ 0 w 66"/>
                      <a:gd name="T7" fmla="*/ 0 h 62"/>
                      <a:gd name="T8" fmla="*/ 0 w 66"/>
                      <a:gd name="T9" fmla="*/ 0 h 62"/>
                      <a:gd name="T10" fmla="*/ 0 w 66"/>
                      <a:gd name="T11" fmla="*/ 0 h 62"/>
                      <a:gd name="T12" fmla="*/ 0 w 66"/>
                      <a:gd name="T13" fmla="*/ 0 h 62"/>
                      <a:gd name="T14" fmla="*/ 0 w 66"/>
                      <a:gd name="T15" fmla="*/ 0 h 62"/>
                      <a:gd name="T16" fmla="*/ 0 w 66"/>
                      <a:gd name="T17" fmla="*/ 0 h 62"/>
                      <a:gd name="T18" fmla="*/ 0 w 66"/>
                      <a:gd name="T19" fmla="*/ 0 h 62"/>
                      <a:gd name="T20" fmla="*/ 0 w 66"/>
                      <a:gd name="T21" fmla="*/ 0 h 62"/>
                      <a:gd name="T22" fmla="*/ 0 w 66"/>
                      <a:gd name="T23" fmla="*/ 0 h 62"/>
                      <a:gd name="T24" fmla="*/ 0 w 66"/>
                      <a:gd name="T25" fmla="*/ 0 h 62"/>
                      <a:gd name="T26" fmla="*/ 0 w 66"/>
                      <a:gd name="T27" fmla="*/ 0 h 62"/>
                      <a:gd name="T28" fmla="*/ 0 w 66"/>
                      <a:gd name="T29" fmla="*/ 0 h 62"/>
                      <a:gd name="T30" fmla="*/ 0 w 66"/>
                      <a:gd name="T31" fmla="*/ 0 h 62"/>
                      <a:gd name="T32" fmla="*/ 0 w 66"/>
                      <a:gd name="T33" fmla="*/ 0 h 62"/>
                      <a:gd name="T34" fmla="*/ 0 w 66"/>
                      <a:gd name="T35" fmla="*/ 0 h 62"/>
                      <a:gd name="T36" fmla="*/ 0 w 66"/>
                      <a:gd name="T37" fmla="*/ 0 h 62"/>
                      <a:gd name="T38" fmla="*/ 0 w 66"/>
                      <a:gd name="T39" fmla="*/ 0 h 62"/>
                      <a:gd name="T40" fmla="*/ 0 w 66"/>
                      <a:gd name="T41" fmla="*/ 0 h 6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66"/>
                      <a:gd name="T64" fmla="*/ 0 h 62"/>
                      <a:gd name="T65" fmla="*/ 66 w 66"/>
                      <a:gd name="T66" fmla="*/ 62 h 6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66" h="6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13"/>
                        </a:lnTo>
                        <a:lnTo>
                          <a:pt x="5" y="26"/>
                        </a:lnTo>
                        <a:lnTo>
                          <a:pt x="9" y="37"/>
                        </a:lnTo>
                        <a:lnTo>
                          <a:pt x="16" y="46"/>
                        </a:lnTo>
                        <a:lnTo>
                          <a:pt x="26" y="53"/>
                        </a:lnTo>
                        <a:lnTo>
                          <a:pt x="37" y="58"/>
                        </a:lnTo>
                        <a:lnTo>
                          <a:pt x="50" y="60"/>
                        </a:lnTo>
                        <a:lnTo>
                          <a:pt x="66" y="62"/>
                        </a:lnTo>
                        <a:lnTo>
                          <a:pt x="66" y="51"/>
                        </a:lnTo>
                        <a:lnTo>
                          <a:pt x="50" y="51"/>
                        </a:lnTo>
                        <a:lnTo>
                          <a:pt x="39" y="49"/>
                        </a:lnTo>
                        <a:lnTo>
                          <a:pt x="30" y="45"/>
                        </a:lnTo>
                        <a:lnTo>
                          <a:pt x="22" y="39"/>
                        </a:lnTo>
                        <a:lnTo>
                          <a:pt x="18" y="32"/>
                        </a:lnTo>
                        <a:lnTo>
                          <a:pt x="13" y="23"/>
                        </a:lnTo>
                        <a:lnTo>
                          <a:pt x="11" y="13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4" name="Freeform 108"/>
                  <p:cNvSpPr>
                    <a:spLocks/>
                  </p:cNvSpPr>
                  <p:nvPr/>
                </p:nvSpPr>
                <p:spPr bwMode="auto">
                  <a:xfrm>
                    <a:off x="1241" y="1716"/>
                    <a:ext cx="222" cy="181"/>
                  </a:xfrm>
                  <a:custGeom>
                    <a:avLst/>
                    <a:gdLst>
                      <a:gd name="T0" fmla="*/ 0 w 1332"/>
                      <a:gd name="T1" fmla="*/ 0 h 1086"/>
                      <a:gd name="T2" fmla="*/ 0 w 1332"/>
                      <a:gd name="T3" fmla="*/ 0 h 1086"/>
                      <a:gd name="T4" fmla="*/ 0 w 1332"/>
                      <a:gd name="T5" fmla="*/ 0 h 1086"/>
                      <a:gd name="T6" fmla="*/ 0 w 1332"/>
                      <a:gd name="T7" fmla="*/ 0 h 1086"/>
                      <a:gd name="T8" fmla="*/ 0 w 1332"/>
                      <a:gd name="T9" fmla="*/ 0 h 1086"/>
                      <a:gd name="T10" fmla="*/ 0 w 1332"/>
                      <a:gd name="T11" fmla="*/ 0 h 1086"/>
                      <a:gd name="T12" fmla="*/ 0 w 1332"/>
                      <a:gd name="T13" fmla="*/ 0 h 1086"/>
                      <a:gd name="T14" fmla="*/ 0 w 1332"/>
                      <a:gd name="T15" fmla="*/ 0 h 1086"/>
                      <a:gd name="T16" fmla="*/ 0 w 1332"/>
                      <a:gd name="T17" fmla="*/ 0 h 1086"/>
                      <a:gd name="T18" fmla="*/ 0 w 1332"/>
                      <a:gd name="T19" fmla="*/ 0 h 1086"/>
                      <a:gd name="T20" fmla="*/ 0 w 1332"/>
                      <a:gd name="T21" fmla="*/ 0 h 1086"/>
                      <a:gd name="T22" fmla="*/ 0 w 1332"/>
                      <a:gd name="T23" fmla="*/ 0 h 1086"/>
                      <a:gd name="T24" fmla="*/ 0 w 1332"/>
                      <a:gd name="T25" fmla="*/ 0 h 1086"/>
                      <a:gd name="T26" fmla="*/ 0 w 1332"/>
                      <a:gd name="T27" fmla="*/ 0 h 1086"/>
                      <a:gd name="T28" fmla="*/ 0 w 1332"/>
                      <a:gd name="T29" fmla="*/ 0 h 1086"/>
                      <a:gd name="T30" fmla="*/ 0 w 1332"/>
                      <a:gd name="T31" fmla="*/ 0 h 1086"/>
                      <a:gd name="T32" fmla="*/ 0 w 1332"/>
                      <a:gd name="T33" fmla="*/ 0 h 1086"/>
                      <a:gd name="T34" fmla="*/ 0 w 1332"/>
                      <a:gd name="T35" fmla="*/ 0 h 1086"/>
                      <a:gd name="T36" fmla="*/ 0 w 1332"/>
                      <a:gd name="T37" fmla="*/ 0 h 1086"/>
                      <a:gd name="T38" fmla="*/ 0 w 1332"/>
                      <a:gd name="T39" fmla="*/ 0 h 1086"/>
                      <a:gd name="T40" fmla="*/ 0 w 1332"/>
                      <a:gd name="T41" fmla="*/ 0 h 1086"/>
                      <a:gd name="T42" fmla="*/ 0 w 1332"/>
                      <a:gd name="T43" fmla="*/ 0 h 1086"/>
                      <a:gd name="T44" fmla="*/ 0 w 1332"/>
                      <a:gd name="T45" fmla="*/ 0 h 1086"/>
                      <a:gd name="T46" fmla="*/ 0 w 1332"/>
                      <a:gd name="T47" fmla="*/ 0 h 1086"/>
                      <a:gd name="T48" fmla="*/ 0 w 1332"/>
                      <a:gd name="T49" fmla="*/ 0 h 1086"/>
                      <a:gd name="T50" fmla="*/ 0 w 1332"/>
                      <a:gd name="T51" fmla="*/ 0 h 1086"/>
                      <a:gd name="T52" fmla="*/ 0 w 1332"/>
                      <a:gd name="T53" fmla="*/ 0 h 1086"/>
                      <a:gd name="T54" fmla="*/ 0 w 1332"/>
                      <a:gd name="T55" fmla="*/ 0 h 1086"/>
                      <a:gd name="T56" fmla="*/ 0 w 1332"/>
                      <a:gd name="T57" fmla="*/ 0 h 1086"/>
                      <a:gd name="T58" fmla="*/ 0 w 1332"/>
                      <a:gd name="T59" fmla="*/ 0 h 1086"/>
                      <a:gd name="T60" fmla="*/ 0 w 1332"/>
                      <a:gd name="T61" fmla="*/ 0 h 1086"/>
                      <a:gd name="T62" fmla="*/ 0 w 1332"/>
                      <a:gd name="T63" fmla="*/ 0 h 1086"/>
                      <a:gd name="T64" fmla="*/ 0 w 1332"/>
                      <a:gd name="T65" fmla="*/ 0 h 1086"/>
                      <a:gd name="T66" fmla="*/ 0 w 1332"/>
                      <a:gd name="T67" fmla="*/ 0 h 1086"/>
                      <a:gd name="T68" fmla="*/ 0 w 1332"/>
                      <a:gd name="T69" fmla="*/ 0 h 1086"/>
                      <a:gd name="T70" fmla="*/ 0 w 1332"/>
                      <a:gd name="T71" fmla="*/ 0 h 1086"/>
                      <a:gd name="T72" fmla="*/ 0 w 1332"/>
                      <a:gd name="T73" fmla="*/ 0 h 108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332"/>
                      <a:gd name="T112" fmla="*/ 0 h 1086"/>
                      <a:gd name="T113" fmla="*/ 1332 w 1332"/>
                      <a:gd name="T114" fmla="*/ 1086 h 108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332" h="1086">
                        <a:moveTo>
                          <a:pt x="0" y="1044"/>
                        </a:moveTo>
                        <a:lnTo>
                          <a:pt x="0" y="63"/>
                        </a:lnTo>
                        <a:lnTo>
                          <a:pt x="2" y="47"/>
                        </a:lnTo>
                        <a:lnTo>
                          <a:pt x="7" y="33"/>
                        </a:lnTo>
                        <a:lnTo>
                          <a:pt x="15" y="22"/>
                        </a:lnTo>
                        <a:lnTo>
                          <a:pt x="26" y="13"/>
                        </a:lnTo>
                        <a:lnTo>
                          <a:pt x="37" y="8"/>
                        </a:lnTo>
                        <a:lnTo>
                          <a:pt x="50" y="3"/>
                        </a:lnTo>
                        <a:lnTo>
                          <a:pt x="61" y="1"/>
                        </a:lnTo>
                        <a:lnTo>
                          <a:pt x="72" y="0"/>
                        </a:lnTo>
                        <a:lnTo>
                          <a:pt x="1272" y="0"/>
                        </a:lnTo>
                        <a:lnTo>
                          <a:pt x="1285" y="1"/>
                        </a:lnTo>
                        <a:lnTo>
                          <a:pt x="1296" y="3"/>
                        </a:lnTo>
                        <a:lnTo>
                          <a:pt x="1306" y="7"/>
                        </a:lnTo>
                        <a:lnTo>
                          <a:pt x="1315" y="12"/>
                        </a:lnTo>
                        <a:lnTo>
                          <a:pt x="1322" y="20"/>
                        </a:lnTo>
                        <a:lnTo>
                          <a:pt x="1328" y="30"/>
                        </a:lnTo>
                        <a:lnTo>
                          <a:pt x="1331" y="41"/>
                        </a:lnTo>
                        <a:lnTo>
                          <a:pt x="1332" y="54"/>
                        </a:lnTo>
                        <a:lnTo>
                          <a:pt x="1332" y="1027"/>
                        </a:lnTo>
                        <a:lnTo>
                          <a:pt x="1331" y="1038"/>
                        </a:lnTo>
                        <a:lnTo>
                          <a:pt x="1328" y="1049"/>
                        </a:lnTo>
                        <a:lnTo>
                          <a:pt x="1322" y="1059"/>
                        </a:lnTo>
                        <a:lnTo>
                          <a:pt x="1315" y="1068"/>
                        </a:lnTo>
                        <a:lnTo>
                          <a:pt x="1308" y="1075"/>
                        </a:lnTo>
                        <a:lnTo>
                          <a:pt x="1299" y="1081"/>
                        </a:lnTo>
                        <a:lnTo>
                          <a:pt x="1290" y="1085"/>
                        </a:lnTo>
                        <a:lnTo>
                          <a:pt x="1281" y="1086"/>
                        </a:lnTo>
                        <a:lnTo>
                          <a:pt x="45" y="1086"/>
                        </a:lnTo>
                        <a:lnTo>
                          <a:pt x="34" y="1085"/>
                        </a:lnTo>
                        <a:lnTo>
                          <a:pt x="24" y="1084"/>
                        </a:lnTo>
                        <a:lnTo>
                          <a:pt x="16" y="1081"/>
                        </a:lnTo>
                        <a:lnTo>
                          <a:pt x="10" y="1075"/>
                        </a:lnTo>
                        <a:lnTo>
                          <a:pt x="5" y="1070"/>
                        </a:lnTo>
                        <a:lnTo>
                          <a:pt x="2" y="1062"/>
                        </a:lnTo>
                        <a:lnTo>
                          <a:pt x="1" y="1054"/>
                        </a:lnTo>
                        <a:lnTo>
                          <a:pt x="0" y="10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5" name="Freeform 109"/>
                  <p:cNvSpPr>
                    <a:spLocks/>
                  </p:cNvSpPr>
                  <p:nvPr/>
                </p:nvSpPr>
                <p:spPr bwMode="auto">
                  <a:xfrm>
                    <a:off x="1253" y="1721"/>
                    <a:ext cx="199" cy="167"/>
                  </a:xfrm>
                  <a:custGeom>
                    <a:avLst/>
                    <a:gdLst>
                      <a:gd name="T0" fmla="*/ 0 w 1200"/>
                      <a:gd name="T1" fmla="*/ 0 h 1002"/>
                      <a:gd name="T2" fmla="*/ 0 w 1200"/>
                      <a:gd name="T3" fmla="*/ 0 h 1002"/>
                      <a:gd name="T4" fmla="*/ 0 w 1200"/>
                      <a:gd name="T5" fmla="*/ 0 h 1002"/>
                      <a:gd name="T6" fmla="*/ 0 w 1200"/>
                      <a:gd name="T7" fmla="*/ 0 h 1002"/>
                      <a:gd name="T8" fmla="*/ 0 w 1200"/>
                      <a:gd name="T9" fmla="*/ 0 h 1002"/>
                      <a:gd name="T10" fmla="*/ 0 w 1200"/>
                      <a:gd name="T11" fmla="*/ 0 h 1002"/>
                      <a:gd name="T12" fmla="*/ 0 w 1200"/>
                      <a:gd name="T13" fmla="*/ 0 h 1002"/>
                      <a:gd name="T14" fmla="*/ 0 w 1200"/>
                      <a:gd name="T15" fmla="*/ 0 h 1002"/>
                      <a:gd name="T16" fmla="*/ 0 w 1200"/>
                      <a:gd name="T17" fmla="*/ 0 h 1002"/>
                      <a:gd name="T18" fmla="*/ 0 w 1200"/>
                      <a:gd name="T19" fmla="*/ 0 h 1002"/>
                      <a:gd name="T20" fmla="*/ 0 w 1200"/>
                      <a:gd name="T21" fmla="*/ 0 h 1002"/>
                      <a:gd name="T22" fmla="*/ 0 w 1200"/>
                      <a:gd name="T23" fmla="*/ 0 h 1002"/>
                      <a:gd name="T24" fmla="*/ 0 w 1200"/>
                      <a:gd name="T25" fmla="*/ 0 h 1002"/>
                      <a:gd name="T26" fmla="*/ 0 w 1200"/>
                      <a:gd name="T27" fmla="*/ 0 h 1002"/>
                      <a:gd name="T28" fmla="*/ 0 w 1200"/>
                      <a:gd name="T29" fmla="*/ 0 h 1002"/>
                      <a:gd name="T30" fmla="*/ 0 w 1200"/>
                      <a:gd name="T31" fmla="*/ 0 h 1002"/>
                      <a:gd name="T32" fmla="*/ 0 w 1200"/>
                      <a:gd name="T33" fmla="*/ 0 h 1002"/>
                      <a:gd name="T34" fmla="*/ 0 w 1200"/>
                      <a:gd name="T35" fmla="*/ 0 h 1002"/>
                      <a:gd name="T36" fmla="*/ 0 w 1200"/>
                      <a:gd name="T37" fmla="*/ 0 h 1002"/>
                      <a:gd name="T38" fmla="*/ 0 w 1200"/>
                      <a:gd name="T39" fmla="*/ 0 h 1002"/>
                      <a:gd name="T40" fmla="*/ 0 w 1200"/>
                      <a:gd name="T41" fmla="*/ 0 h 1002"/>
                      <a:gd name="T42" fmla="*/ 0 w 1200"/>
                      <a:gd name="T43" fmla="*/ 0 h 1002"/>
                      <a:gd name="T44" fmla="*/ 0 w 1200"/>
                      <a:gd name="T45" fmla="*/ 0 h 1002"/>
                      <a:gd name="T46" fmla="*/ 0 w 1200"/>
                      <a:gd name="T47" fmla="*/ 0 h 1002"/>
                      <a:gd name="T48" fmla="*/ 0 w 1200"/>
                      <a:gd name="T49" fmla="*/ 0 h 1002"/>
                      <a:gd name="T50" fmla="*/ 0 w 1200"/>
                      <a:gd name="T51" fmla="*/ 0 h 1002"/>
                      <a:gd name="T52" fmla="*/ 0 w 1200"/>
                      <a:gd name="T53" fmla="*/ 0 h 1002"/>
                      <a:gd name="T54" fmla="*/ 0 w 1200"/>
                      <a:gd name="T55" fmla="*/ 0 h 1002"/>
                      <a:gd name="T56" fmla="*/ 0 w 1200"/>
                      <a:gd name="T57" fmla="*/ 0 h 1002"/>
                      <a:gd name="T58" fmla="*/ 0 w 1200"/>
                      <a:gd name="T59" fmla="*/ 0 h 1002"/>
                      <a:gd name="T60" fmla="*/ 0 w 1200"/>
                      <a:gd name="T61" fmla="*/ 0 h 1002"/>
                      <a:gd name="T62" fmla="*/ 0 w 1200"/>
                      <a:gd name="T63" fmla="*/ 0 h 1002"/>
                      <a:gd name="T64" fmla="*/ 0 w 1200"/>
                      <a:gd name="T65" fmla="*/ 0 h 1002"/>
                      <a:gd name="T66" fmla="*/ 0 w 1200"/>
                      <a:gd name="T67" fmla="*/ 0 h 1002"/>
                      <a:gd name="T68" fmla="*/ 0 w 1200"/>
                      <a:gd name="T69" fmla="*/ 0 h 1002"/>
                      <a:gd name="T70" fmla="*/ 0 w 1200"/>
                      <a:gd name="T71" fmla="*/ 0 h 1002"/>
                      <a:gd name="T72" fmla="*/ 0 w 1200"/>
                      <a:gd name="T73" fmla="*/ 0 h 100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200"/>
                      <a:gd name="T112" fmla="*/ 0 h 1002"/>
                      <a:gd name="T113" fmla="*/ 1200 w 1200"/>
                      <a:gd name="T114" fmla="*/ 1002 h 100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200" h="1002">
                        <a:moveTo>
                          <a:pt x="0" y="965"/>
                        </a:moveTo>
                        <a:lnTo>
                          <a:pt x="0" y="58"/>
                        </a:lnTo>
                        <a:lnTo>
                          <a:pt x="2" y="43"/>
                        </a:lnTo>
                        <a:lnTo>
                          <a:pt x="7" y="30"/>
                        </a:lnTo>
                        <a:lnTo>
                          <a:pt x="15" y="20"/>
                        </a:lnTo>
                        <a:lnTo>
                          <a:pt x="23" y="12"/>
                        </a:lnTo>
                        <a:lnTo>
                          <a:pt x="35" y="7"/>
                        </a:lnTo>
                        <a:lnTo>
                          <a:pt x="46" y="3"/>
                        </a:lnTo>
                        <a:lnTo>
                          <a:pt x="56" y="1"/>
                        </a:lnTo>
                        <a:lnTo>
                          <a:pt x="66" y="0"/>
                        </a:lnTo>
                        <a:lnTo>
                          <a:pt x="1145" y="0"/>
                        </a:lnTo>
                        <a:lnTo>
                          <a:pt x="1156" y="1"/>
                        </a:lnTo>
                        <a:lnTo>
                          <a:pt x="1167" y="3"/>
                        </a:lnTo>
                        <a:lnTo>
                          <a:pt x="1176" y="7"/>
                        </a:lnTo>
                        <a:lnTo>
                          <a:pt x="1184" y="11"/>
                        </a:lnTo>
                        <a:lnTo>
                          <a:pt x="1191" y="18"/>
                        </a:lnTo>
                        <a:lnTo>
                          <a:pt x="1195" y="27"/>
                        </a:lnTo>
                        <a:lnTo>
                          <a:pt x="1198" y="37"/>
                        </a:lnTo>
                        <a:lnTo>
                          <a:pt x="1200" y="49"/>
                        </a:lnTo>
                        <a:lnTo>
                          <a:pt x="1200" y="948"/>
                        </a:lnTo>
                        <a:lnTo>
                          <a:pt x="1198" y="958"/>
                        </a:lnTo>
                        <a:lnTo>
                          <a:pt x="1195" y="968"/>
                        </a:lnTo>
                        <a:lnTo>
                          <a:pt x="1191" y="977"/>
                        </a:lnTo>
                        <a:lnTo>
                          <a:pt x="1185" y="986"/>
                        </a:lnTo>
                        <a:lnTo>
                          <a:pt x="1177" y="992"/>
                        </a:lnTo>
                        <a:lnTo>
                          <a:pt x="1170" y="998"/>
                        </a:lnTo>
                        <a:lnTo>
                          <a:pt x="1162" y="1001"/>
                        </a:lnTo>
                        <a:lnTo>
                          <a:pt x="1153" y="1002"/>
                        </a:lnTo>
                        <a:lnTo>
                          <a:pt x="41" y="1002"/>
                        </a:lnTo>
                        <a:lnTo>
                          <a:pt x="31" y="1001"/>
                        </a:lnTo>
                        <a:lnTo>
                          <a:pt x="22" y="1000"/>
                        </a:lnTo>
                        <a:lnTo>
                          <a:pt x="15" y="997"/>
                        </a:lnTo>
                        <a:lnTo>
                          <a:pt x="9" y="992"/>
                        </a:lnTo>
                        <a:lnTo>
                          <a:pt x="6" y="987"/>
                        </a:lnTo>
                        <a:lnTo>
                          <a:pt x="2" y="981"/>
                        </a:lnTo>
                        <a:lnTo>
                          <a:pt x="0" y="973"/>
                        </a:lnTo>
                        <a:lnTo>
                          <a:pt x="0" y="9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6" name="Freeform 110"/>
                  <p:cNvSpPr>
                    <a:spLocks/>
                  </p:cNvSpPr>
                  <p:nvPr/>
                </p:nvSpPr>
                <p:spPr bwMode="auto">
                  <a:xfrm>
                    <a:off x="1241" y="1716"/>
                    <a:ext cx="212" cy="174"/>
                  </a:xfrm>
                  <a:custGeom>
                    <a:avLst/>
                    <a:gdLst>
                      <a:gd name="T0" fmla="*/ 0 w 1272"/>
                      <a:gd name="T1" fmla="*/ 0 h 1044"/>
                      <a:gd name="T2" fmla="*/ 0 w 1272"/>
                      <a:gd name="T3" fmla="*/ 0 h 1044"/>
                      <a:gd name="T4" fmla="*/ 0 w 1272"/>
                      <a:gd name="T5" fmla="*/ 0 h 1044"/>
                      <a:gd name="T6" fmla="*/ 0 w 1272"/>
                      <a:gd name="T7" fmla="*/ 0 h 1044"/>
                      <a:gd name="T8" fmla="*/ 0 w 1272"/>
                      <a:gd name="T9" fmla="*/ 0 h 1044"/>
                      <a:gd name="T10" fmla="*/ 0 w 1272"/>
                      <a:gd name="T11" fmla="*/ 0 h 1044"/>
                      <a:gd name="T12" fmla="*/ 0 w 1272"/>
                      <a:gd name="T13" fmla="*/ 0 h 1044"/>
                      <a:gd name="T14" fmla="*/ 0 w 1272"/>
                      <a:gd name="T15" fmla="*/ 0 h 1044"/>
                      <a:gd name="T16" fmla="*/ 0 w 1272"/>
                      <a:gd name="T17" fmla="*/ 0 h 1044"/>
                      <a:gd name="T18" fmla="*/ 0 w 1272"/>
                      <a:gd name="T19" fmla="*/ 0 h 1044"/>
                      <a:gd name="T20" fmla="*/ 0 w 1272"/>
                      <a:gd name="T21" fmla="*/ 0 h 1044"/>
                      <a:gd name="T22" fmla="*/ 0 w 1272"/>
                      <a:gd name="T23" fmla="*/ 0 h 1044"/>
                      <a:gd name="T24" fmla="*/ 0 w 1272"/>
                      <a:gd name="T25" fmla="*/ 0 h 1044"/>
                      <a:gd name="T26" fmla="*/ 0 w 1272"/>
                      <a:gd name="T27" fmla="*/ 0 h 1044"/>
                      <a:gd name="T28" fmla="*/ 0 w 1272"/>
                      <a:gd name="T29" fmla="*/ 0 h 1044"/>
                      <a:gd name="T30" fmla="*/ 0 w 1272"/>
                      <a:gd name="T31" fmla="*/ 0 h 1044"/>
                      <a:gd name="T32" fmla="*/ 0 w 1272"/>
                      <a:gd name="T33" fmla="*/ 0 h 1044"/>
                      <a:gd name="T34" fmla="*/ 0 w 1272"/>
                      <a:gd name="T35" fmla="*/ 0 h 1044"/>
                      <a:gd name="T36" fmla="*/ 0 w 1272"/>
                      <a:gd name="T37" fmla="*/ 0 h 1044"/>
                      <a:gd name="T38" fmla="*/ 0 w 1272"/>
                      <a:gd name="T39" fmla="*/ 0 h 1044"/>
                      <a:gd name="T40" fmla="*/ 0 w 1272"/>
                      <a:gd name="T41" fmla="*/ 0 h 1044"/>
                      <a:gd name="T42" fmla="*/ 0 w 1272"/>
                      <a:gd name="T43" fmla="*/ 0 h 1044"/>
                      <a:gd name="T44" fmla="*/ 0 w 1272"/>
                      <a:gd name="T45" fmla="*/ 0 h 1044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272"/>
                      <a:gd name="T70" fmla="*/ 0 h 1044"/>
                      <a:gd name="T71" fmla="*/ 1272 w 1272"/>
                      <a:gd name="T72" fmla="*/ 1044 h 1044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272" h="1044">
                        <a:moveTo>
                          <a:pt x="67" y="997"/>
                        </a:moveTo>
                        <a:lnTo>
                          <a:pt x="67" y="90"/>
                        </a:lnTo>
                        <a:lnTo>
                          <a:pt x="69" y="75"/>
                        </a:lnTo>
                        <a:lnTo>
                          <a:pt x="74" y="62"/>
                        </a:lnTo>
                        <a:lnTo>
                          <a:pt x="82" y="52"/>
                        </a:lnTo>
                        <a:lnTo>
                          <a:pt x="90" y="44"/>
                        </a:lnTo>
                        <a:lnTo>
                          <a:pt x="102" y="39"/>
                        </a:lnTo>
                        <a:lnTo>
                          <a:pt x="113" y="35"/>
                        </a:lnTo>
                        <a:lnTo>
                          <a:pt x="123" y="33"/>
                        </a:lnTo>
                        <a:lnTo>
                          <a:pt x="133" y="32"/>
                        </a:lnTo>
                        <a:lnTo>
                          <a:pt x="1212" y="32"/>
                        </a:lnTo>
                        <a:lnTo>
                          <a:pt x="1272" y="0"/>
                        </a:lnTo>
                        <a:lnTo>
                          <a:pt x="72" y="0"/>
                        </a:lnTo>
                        <a:lnTo>
                          <a:pt x="61" y="1"/>
                        </a:lnTo>
                        <a:lnTo>
                          <a:pt x="50" y="3"/>
                        </a:lnTo>
                        <a:lnTo>
                          <a:pt x="37" y="8"/>
                        </a:lnTo>
                        <a:lnTo>
                          <a:pt x="26" y="13"/>
                        </a:lnTo>
                        <a:lnTo>
                          <a:pt x="15" y="22"/>
                        </a:lnTo>
                        <a:lnTo>
                          <a:pt x="7" y="33"/>
                        </a:lnTo>
                        <a:lnTo>
                          <a:pt x="2" y="47"/>
                        </a:lnTo>
                        <a:lnTo>
                          <a:pt x="0" y="63"/>
                        </a:lnTo>
                        <a:lnTo>
                          <a:pt x="0" y="1044"/>
                        </a:lnTo>
                        <a:lnTo>
                          <a:pt x="67" y="997"/>
                        </a:lnTo>
                        <a:close/>
                      </a:path>
                    </a:pathLst>
                  </a:custGeom>
                  <a:solidFill>
                    <a:srgbClr val="846B5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7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1459" y="1910"/>
                    <a:ext cx="14" cy="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hr-HR"/>
                  </a:p>
                </p:txBody>
              </p:sp>
              <p:sp>
                <p:nvSpPr>
                  <p:cNvPr id="33858" name="Freeform 112"/>
                  <p:cNvSpPr>
                    <a:spLocks/>
                  </p:cNvSpPr>
                  <p:nvPr/>
                </p:nvSpPr>
                <p:spPr bwMode="auto">
                  <a:xfrm>
                    <a:off x="1269" y="1934"/>
                    <a:ext cx="171" cy="7"/>
                  </a:xfrm>
                  <a:custGeom>
                    <a:avLst/>
                    <a:gdLst>
                      <a:gd name="T0" fmla="*/ 0 w 1023"/>
                      <a:gd name="T1" fmla="*/ 0 h 40"/>
                      <a:gd name="T2" fmla="*/ 0 w 1023"/>
                      <a:gd name="T3" fmla="*/ 0 h 40"/>
                      <a:gd name="T4" fmla="*/ 0 w 1023"/>
                      <a:gd name="T5" fmla="*/ 0 h 40"/>
                      <a:gd name="T6" fmla="*/ 0 w 1023"/>
                      <a:gd name="T7" fmla="*/ 0 h 40"/>
                      <a:gd name="T8" fmla="*/ 0 w 1023"/>
                      <a:gd name="T9" fmla="*/ 0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23"/>
                      <a:gd name="T16" fmla="*/ 0 h 40"/>
                      <a:gd name="T17" fmla="*/ 1023 w 1023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23" h="40">
                        <a:moveTo>
                          <a:pt x="1011" y="40"/>
                        </a:moveTo>
                        <a:lnTo>
                          <a:pt x="1023" y="0"/>
                        </a:lnTo>
                        <a:lnTo>
                          <a:pt x="0" y="0"/>
                        </a:lnTo>
                        <a:lnTo>
                          <a:pt x="12" y="40"/>
                        </a:lnTo>
                        <a:lnTo>
                          <a:pt x="1011" y="40"/>
                        </a:lnTo>
                        <a:close/>
                      </a:path>
                    </a:pathLst>
                  </a:custGeom>
                  <a:solidFill>
                    <a:srgbClr val="9B877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9" name="Freeform 113"/>
                  <p:cNvSpPr>
                    <a:spLocks/>
                  </p:cNvSpPr>
                  <p:nvPr/>
                </p:nvSpPr>
                <p:spPr bwMode="auto">
                  <a:xfrm>
                    <a:off x="1437" y="1933"/>
                    <a:ext cx="4" cy="8"/>
                  </a:xfrm>
                  <a:custGeom>
                    <a:avLst/>
                    <a:gdLst>
                      <a:gd name="T0" fmla="*/ 0 w 24"/>
                      <a:gd name="T1" fmla="*/ 0 h 46"/>
                      <a:gd name="T2" fmla="*/ 0 w 24"/>
                      <a:gd name="T3" fmla="*/ 0 h 46"/>
                      <a:gd name="T4" fmla="*/ 0 w 24"/>
                      <a:gd name="T5" fmla="*/ 0 h 46"/>
                      <a:gd name="T6" fmla="*/ 0 w 24"/>
                      <a:gd name="T7" fmla="*/ 0 h 46"/>
                      <a:gd name="T8" fmla="*/ 0 w 24"/>
                      <a:gd name="T9" fmla="*/ 0 h 46"/>
                      <a:gd name="T10" fmla="*/ 0 w 24"/>
                      <a:gd name="T11" fmla="*/ 0 h 46"/>
                      <a:gd name="T12" fmla="*/ 0 w 24"/>
                      <a:gd name="T13" fmla="*/ 0 h 46"/>
                      <a:gd name="T14" fmla="*/ 0 w 24"/>
                      <a:gd name="T15" fmla="*/ 0 h 46"/>
                      <a:gd name="T16" fmla="*/ 0 w 24"/>
                      <a:gd name="T17" fmla="*/ 0 h 46"/>
                      <a:gd name="T18" fmla="*/ 0 w 24"/>
                      <a:gd name="T19" fmla="*/ 0 h 4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4"/>
                      <a:gd name="T31" fmla="*/ 0 h 46"/>
                      <a:gd name="T32" fmla="*/ 24 w 24"/>
                      <a:gd name="T33" fmla="*/ 46 h 4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4" h="46">
                        <a:moveTo>
                          <a:pt x="17" y="11"/>
                        </a:moveTo>
                        <a:lnTo>
                          <a:pt x="13" y="4"/>
                        </a:lnTo>
                        <a:lnTo>
                          <a:pt x="0" y="44"/>
                        </a:lnTo>
                        <a:lnTo>
                          <a:pt x="9" y="46"/>
                        </a:lnTo>
                        <a:lnTo>
                          <a:pt x="22" y="6"/>
                        </a:lnTo>
                        <a:lnTo>
                          <a:pt x="17" y="0"/>
                        </a:lnTo>
                        <a:lnTo>
                          <a:pt x="22" y="6"/>
                        </a:lnTo>
                        <a:lnTo>
                          <a:pt x="24" y="0"/>
                        </a:lnTo>
                        <a:lnTo>
                          <a:pt x="17" y="0"/>
                        </a:lnTo>
                        <a:lnTo>
                          <a:pt x="17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3832" name="Text Box 114"/>
              <p:cNvSpPr txBox="1">
                <a:spLocks noChangeArrowheads="1"/>
              </p:cNvSpPr>
              <p:nvPr/>
            </p:nvSpPr>
            <p:spPr bwMode="auto">
              <a:xfrm>
                <a:off x="3024" y="950"/>
                <a:ext cx="96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hr-HR" sz="1000" b="1"/>
                  <a:t>BHH SERVERI</a:t>
                </a:r>
              </a:p>
              <a:p>
                <a:pPr eaLnBrk="1" hangingPunct="1"/>
                <a:r>
                  <a:rPr lang="hr-HR" sz="1000" b="1"/>
                  <a:t>(FTHM - OPATIJA)</a:t>
                </a:r>
              </a:p>
              <a:p>
                <a:pPr eaLnBrk="1" hangingPunct="1"/>
                <a:endParaRPr lang="en-US" sz="1000" b="1" i="1"/>
              </a:p>
            </p:txBody>
          </p:sp>
          <p:sp>
            <p:nvSpPr>
              <p:cNvPr id="33833" name="Line 115"/>
              <p:cNvSpPr>
                <a:spLocks noChangeShapeType="1"/>
              </p:cNvSpPr>
              <p:nvPr/>
            </p:nvSpPr>
            <p:spPr bwMode="auto">
              <a:xfrm>
                <a:off x="3456" y="1728"/>
                <a:ext cx="0" cy="240"/>
              </a:xfrm>
              <a:prstGeom prst="line">
                <a:avLst/>
              </a:prstGeom>
              <a:noFill/>
              <a:ln w="12700">
                <a:solidFill>
                  <a:srgbClr val="232323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3828" name="Rectangle 178"/>
            <p:cNvSpPr>
              <a:spLocks noChangeArrowheads="1"/>
            </p:cNvSpPr>
            <p:nvPr/>
          </p:nvSpPr>
          <p:spPr bwMode="auto">
            <a:xfrm>
              <a:off x="3696" y="1200"/>
              <a:ext cx="14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1200" b="1"/>
                <a:t>(CLOUD - SAAS)</a:t>
              </a:r>
            </a:p>
          </p:txBody>
        </p:sp>
        <p:sp>
          <p:nvSpPr>
            <p:cNvPr id="33829" name="Rectangle 181"/>
            <p:cNvSpPr>
              <a:spLocks noChangeArrowheads="1"/>
            </p:cNvSpPr>
            <p:nvPr/>
          </p:nvSpPr>
          <p:spPr bwMode="auto">
            <a:xfrm>
              <a:off x="4416" y="1440"/>
              <a:ext cx="120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232323"/>
                </a:buClr>
                <a:buFont typeface="Monotype Sorts" charset="0"/>
                <a:buNone/>
              </a:pPr>
              <a:r>
                <a:rPr lang="hr-HR" sz="1000" b="1"/>
                <a:t>SOFTVER ZA PRIHVAT, </a:t>
              </a:r>
            </a:p>
            <a:p>
              <a:pPr>
                <a:buClr>
                  <a:srgbClr val="232323"/>
                </a:buClr>
                <a:buFont typeface="Monotype Sorts" charset="0"/>
                <a:buNone/>
              </a:pPr>
              <a:r>
                <a:rPr lang="hr-HR" sz="1000" b="1"/>
                <a:t>AUTOMATSKU OBRADU, </a:t>
              </a:r>
            </a:p>
            <a:p>
              <a:pPr>
                <a:buClr>
                  <a:srgbClr val="232323"/>
                </a:buClr>
                <a:buFont typeface="Monotype Sorts" charset="0"/>
                <a:buNone/>
              </a:pPr>
              <a:r>
                <a:rPr lang="hr-HR" sz="1000" b="1"/>
                <a:t>I PRIKAZ PODATAKA</a:t>
              </a:r>
            </a:p>
          </p:txBody>
        </p:sp>
      </p:grp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250825" y="4076706"/>
            <a:ext cx="4733925" cy="1538290"/>
            <a:chOff x="158" y="2568"/>
            <a:chExt cx="2982" cy="969"/>
          </a:xfrm>
        </p:grpSpPr>
        <p:sp>
          <p:nvSpPr>
            <p:cNvPr id="33821" name="Rectangle 157"/>
            <p:cNvSpPr>
              <a:spLocks noChangeArrowheads="1"/>
            </p:cNvSpPr>
            <p:nvPr/>
          </p:nvSpPr>
          <p:spPr bwMode="auto">
            <a:xfrm>
              <a:off x="158" y="2568"/>
              <a:ext cx="72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1200" b="1" dirty="0"/>
                <a:t>PREGLED</a:t>
              </a:r>
            </a:p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1200" b="1" dirty="0"/>
                <a:t>PODATAKA</a:t>
              </a:r>
              <a:endParaRPr lang="hr-HR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oup 167"/>
            <p:cNvGrpSpPr>
              <a:grpSpLocks/>
            </p:cNvGrpSpPr>
            <p:nvPr/>
          </p:nvGrpSpPr>
          <p:grpSpPr bwMode="auto">
            <a:xfrm>
              <a:off x="1065" y="2795"/>
              <a:ext cx="481" cy="679"/>
              <a:chOff x="3845" y="86"/>
              <a:chExt cx="1671" cy="1057"/>
            </a:xfrm>
          </p:grpSpPr>
          <p:pic>
            <p:nvPicPr>
              <p:cNvPr id="33825" name="Picture 15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8" y="86"/>
                <a:ext cx="1668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826" name="Picture 16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5" y="651"/>
                <a:ext cx="1667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3823" name="Line 171"/>
            <p:cNvSpPr>
              <a:spLocks noChangeShapeType="1"/>
            </p:cNvSpPr>
            <p:nvPr/>
          </p:nvSpPr>
          <p:spPr bwMode="auto">
            <a:xfrm flipH="1">
              <a:off x="884" y="3249"/>
              <a:ext cx="2256" cy="288"/>
            </a:xfrm>
            <a:prstGeom prst="line">
              <a:avLst/>
            </a:prstGeom>
            <a:noFill/>
            <a:ln w="12700">
              <a:solidFill>
                <a:srgbClr val="23232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824" name="Rectangle 183"/>
            <p:cNvSpPr>
              <a:spLocks noChangeArrowheads="1"/>
            </p:cNvSpPr>
            <p:nvPr/>
          </p:nvSpPr>
          <p:spPr bwMode="auto">
            <a:xfrm>
              <a:off x="1565" y="3067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900" b="1" dirty="0"/>
                <a:t>WEB</a:t>
              </a:r>
            </a:p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900" b="1" dirty="0"/>
                <a:t>BROWSER</a:t>
              </a:r>
              <a:endParaRPr lang="hr-HR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96"/>
          <p:cNvGrpSpPr>
            <a:grpSpLocks/>
          </p:cNvGrpSpPr>
          <p:nvPr/>
        </p:nvGrpSpPr>
        <p:grpSpPr bwMode="auto">
          <a:xfrm>
            <a:off x="179388" y="2060575"/>
            <a:ext cx="1138238" cy="3621088"/>
            <a:chOff x="113" y="1298"/>
            <a:chExt cx="717" cy="2281"/>
          </a:xfrm>
        </p:grpSpPr>
        <p:graphicFrame>
          <p:nvGraphicFramePr>
            <p:cNvPr id="33819" name="Object 1"/>
            <p:cNvGraphicFramePr>
              <a:graphicFrameLocks noChangeAspect="1"/>
            </p:cNvGraphicFramePr>
            <p:nvPr/>
          </p:nvGraphicFramePr>
          <p:xfrm>
            <a:off x="113" y="1298"/>
            <a:ext cx="672" cy="6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8" name="CorelDRAW" r:id="rId8" imgW="1677960" imgH="1614240" progId="">
                    <p:embed/>
                  </p:oleObj>
                </mc:Choice>
                <mc:Fallback>
                  <p:oleObj name="CorelDRAW" r:id="rId8" imgW="1677960" imgH="16142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1298"/>
                          <a:ext cx="672" cy="6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20" name="Object 2"/>
            <p:cNvGraphicFramePr>
              <a:graphicFrameLocks noChangeAspect="1"/>
            </p:cNvGraphicFramePr>
            <p:nvPr/>
          </p:nvGraphicFramePr>
          <p:xfrm>
            <a:off x="158" y="2931"/>
            <a:ext cx="672" cy="6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" name="CorelDRAW" r:id="rId10" imgW="1677960" imgH="1614240" progId="">
                    <p:embed/>
                  </p:oleObj>
                </mc:Choice>
                <mc:Fallback>
                  <p:oleObj name="CorelDRAW" r:id="rId10" imgW="1677960" imgH="16142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2931"/>
                          <a:ext cx="672" cy="6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98"/>
          <p:cNvGrpSpPr>
            <a:grpSpLocks/>
          </p:cNvGrpSpPr>
          <p:nvPr/>
        </p:nvGrpSpPr>
        <p:grpSpPr bwMode="auto">
          <a:xfrm>
            <a:off x="539552" y="3140968"/>
            <a:ext cx="4391026" cy="1582738"/>
            <a:chOff x="340" y="1979"/>
            <a:chExt cx="2766" cy="997"/>
          </a:xfrm>
        </p:grpSpPr>
        <p:sp>
          <p:nvSpPr>
            <p:cNvPr id="33809" name="Line 169"/>
            <p:cNvSpPr>
              <a:spLocks noChangeShapeType="1"/>
            </p:cNvSpPr>
            <p:nvPr/>
          </p:nvSpPr>
          <p:spPr bwMode="auto">
            <a:xfrm>
              <a:off x="1156" y="2569"/>
              <a:ext cx="1950" cy="272"/>
            </a:xfrm>
            <a:prstGeom prst="line">
              <a:avLst/>
            </a:prstGeom>
            <a:noFill/>
            <a:ln w="12700">
              <a:solidFill>
                <a:srgbClr val="23232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810" name="Rectangle 174"/>
            <p:cNvSpPr>
              <a:spLocks noChangeArrowheads="1"/>
            </p:cNvSpPr>
            <p:nvPr/>
          </p:nvSpPr>
          <p:spPr bwMode="auto">
            <a:xfrm>
              <a:off x="1968" y="2832"/>
              <a:ext cx="10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1200" b="1"/>
                <a:t>ELEKTRONSKI UNOS</a:t>
              </a:r>
            </a:p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1200" b="1"/>
                <a:t>  (datoteka)</a:t>
              </a:r>
              <a:endParaRPr lang="hr-HR" sz="1200" b="1">
                <a:solidFill>
                  <a:schemeClr val="bg1"/>
                </a:solidFill>
              </a:endParaRPr>
            </a:p>
          </p:txBody>
        </p:sp>
        <p:grpSp>
          <p:nvGrpSpPr>
            <p:cNvPr id="13" name="Group 119"/>
            <p:cNvGrpSpPr>
              <a:grpSpLocks/>
            </p:cNvGrpSpPr>
            <p:nvPr/>
          </p:nvGrpSpPr>
          <p:grpSpPr bwMode="auto">
            <a:xfrm>
              <a:off x="748" y="2296"/>
              <a:ext cx="326" cy="337"/>
              <a:chOff x="1093" y="1834"/>
              <a:chExt cx="646" cy="528"/>
            </a:xfrm>
          </p:grpSpPr>
          <p:graphicFrame>
            <p:nvGraphicFramePr>
              <p:cNvPr id="33815" name="Object 0"/>
              <p:cNvGraphicFramePr>
                <a:graphicFrameLocks noChangeAspect="1"/>
              </p:cNvGraphicFramePr>
              <p:nvPr/>
            </p:nvGraphicFramePr>
            <p:xfrm>
              <a:off x="1361" y="1834"/>
              <a:ext cx="378" cy="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0" name="Clip" r:id="rId11" imgW="2733472" imgH="3819728" progId="">
                      <p:embed/>
                    </p:oleObj>
                  </mc:Choice>
                  <mc:Fallback>
                    <p:oleObj name="Clip" r:id="rId11" imgW="2733472" imgH="3819728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61" y="1834"/>
                            <a:ext cx="378" cy="528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" name="Group 121"/>
              <p:cNvGrpSpPr>
                <a:grpSpLocks/>
              </p:cNvGrpSpPr>
              <p:nvPr/>
            </p:nvGrpSpPr>
            <p:grpSpPr bwMode="auto">
              <a:xfrm>
                <a:off x="1093" y="1975"/>
                <a:ext cx="241" cy="305"/>
                <a:chOff x="3394" y="1910"/>
                <a:chExt cx="739" cy="496"/>
              </a:xfrm>
            </p:grpSpPr>
            <p:sp>
              <p:nvSpPr>
                <p:cNvPr id="33817" name="Freeform 122"/>
                <p:cNvSpPr>
                  <a:spLocks/>
                </p:cNvSpPr>
                <p:nvPr/>
              </p:nvSpPr>
              <p:spPr bwMode="auto">
                <a:xfrm>
                  <a:off x="3394" y="1910"/>
                  <a:ext cx="737" cy="496"/>
                </a:xfrm>
                <a:custGeom>
                  <a:avLst/>
                  <a:gdLst>
                    <a:gd name="T0" fmla="*/ 0 w 1479"/>
                    <a:gd name="T1" fmla="*/ 1 h 997"/>
                    <a:gd name="T2" fmla="*/ 0 w 1479"/>
                    <a:gd name="T3" fmla="*/ 1 h 997"/>
                    <a:gd name="T4" fmla="*/ 0 w 1479"/>
                    <a:gd name="T5" fmla="*/ 1 h 997"/>
                    <a:gd name="T6" fmla="*/ 0 w 1479"/>
                    <a:gd name="T7" fmla="*/ 1 h 997"/>
                    <a:gd name="T8" fmla="*/ 0 w 1479"/>
                    <a:gd name="T9" fmla="*/ 1 h 997"/>
                    <a:gd name="T10" fmla="*/ 0 w 1479"/>
                    <a:gd name="T11" fmla="*/ 1 h 997"/>
                    <a:gd name="T12" fmla="*/ 0 w 1479"/>
                    <a:gd name="T13" fmla="*/ 1 h 997"/>
                    <a:gd name="T14" fmla="*/ 0 w 1479"/>
                    <a:gd name="T15" fmla="*/ 1 h 997"/>
                    <a:gd name="T16" fmla="*/ 0 w 1479"/>
                    <a:gd name="T17" fmla="*/ 1 h 997"/>
                    <a:gd name="T18" fmla="*/ 0 w 1479"/>
                    <a:gd name="T19" fmla="*/ 1 h 997"/>
                    <a:gd name="T20" fmla="*/ 0 w 1479"/>
                    <a:gd name="T21" fmla="*/ 0 h 997"/>
                    <a:gd name="T22" fmla="*/ 0 w 1479"/>
                    <a:gd name="T23" fmla="*/ 1 h 997"/>
                    <a:gd name="T24" fmla="*/ 0 w 1479"/>
                    <a:gd name="T25" fmla="*/ 1 h 997"/>
                    <a:gd name="T26" fmla="*/ 0 w 1479"/>
                    <a:gd name="T27" fmla="*/ 1 h 997"/>
                    <a:gd name="T28" fmla="*/ 0 w 1479"/>
                    <a:gd name="T29" fmla="*/ 1 h 997"/>
                    <a:gd name="T30" fmla="*/ 0 w 1479"/>
                    <a:gd name="T31" fmla="*/ 1 h 997"/>
                    <a:gd name="T32" fmla="*/ 0 w 1479"/>
                    <a:gd name="T33" fmla="*/ 1 h 997"/>
                    <a:gd name="T34" fmla="*/ 0 w 1479"/>
                    <a:gd name="T35" fmla="*/ 1 h 997"/>
                    <a:gd name="T36" fmla="*/ 0 w 1479"/>
                    <a:gd name="T37" fmla="*/ 1 h 997"/>
                    <a:gd name="T38" fmla="*/ 0 w 1479"/>
                    <a:gd name="T39" fmla="*/ 1 h 997"/>
                    <a:gd name="T40" fmla="*/ 0 w 1479"/>
                    <a:gd name="T41" fmla="*/ 1 h 997"/>
                    <a:gd name="T42" fmla="*/ 0 w 1479"/>
                    <a:gd name="T43" fmla="*/ 1 h 997"/>
                    <a:gd name="T44" fmla="*/ 0 w 1479"/>
                    <a:gd name="T45" fmla="*/ 1 h 997"/>
                    <a:gd name="T46" fmla="*/ 0 w 1479"/>
                    <a:gd name="T47" fmla="*/ 1 h 997"/>
                    <a:gd name="T48" fmla="*/ 0 w 1479"/>
                    <a:gd name="T49" fmla="*/ 1 h 997"/>
                    <a:gd name="T50" fmla="*/ 0 w 1479"/>
                    <a:gd name="T51" fmla="*/ 1 h 997"/>
                    <a:gd name="T52" fmla="*/ 0 w 1479"/>
                    <a:gd name="T53" fmla="*/ 1 h 997"/>
                    <a:gd name="T54" fmla="*/ 0 w 1479"/>
                    <a:gd name="T55" fmla="*/ 1 h 997"/>
                    <a:gd name="T56" fmla="*/ 0 w 1479"/>
                    <a:gd name="T57" fmla="*/ 1 h 997"/>
                    <a:gd name="T58" fmla="*/ 0 w 1479"/>
                    <a:gd name="T59" fmla="*/ 1 h 997"/>
                    <a:gd name="T60" fmla="*/ 0 w 1479"/>
                    <a:gd name="T61" fmla="*/ 1 h 997"/>
                    <a:gd name="T62" fmla="*/ 0 w 1479"/>
                    <a:gd name="T63" fmla="*/ 1 h 997"/>
                    <a:gd name="T64" fmla="*/ 0 w 1479"/>
                    <a:gd name="T65" fmla="*/ 1 h 997"/>
                    <a:gd name="T66" fmla="*/ 0 w 1479"/>
                    <a:gd name="T67" fmla="*/ 1 h 997"/>
                    <a:gd name="T68" fmla="*/ 0 w 1479"/>
                    <a:gd name="T69" fmla="*/ 1 h 997"/>
                    <a:gd name="T70" fmla="*/ 0 w 1479"/>
                    <a:gd name="T71" fmla="*/ 1 h 997"/>
                    <a:gd name="T72" fmla="*/ 0 w 1479"/>
                    <a:gd name="T73" fmla="*/ 1 h 997"/>
                    <a:gd name="T74" fmla="*/ 0 w 1479"/>
                    <a:gd name="T75" fmla="*/ 1 h 997"/>
                    <a:gd name="T76" fmla="*/ 0 w 1479"/>
                    <a:gd name="T77" fmla="*/ 1 h 997"/>
                    <a:gd name="T78" fmla="*/ 0 w 1479"/>
                    <a:gd name="T79" fmla="*/ 1 h 997"/>
                    <a:gd name="T80" fmla="*/ 0 w 1479"/>
                    <a:gd name="T81" fmla="*/ 1 h 997"/>
                    <a:gd name="T82" fmla="*/ 0 w 1479"/>
                    <a:gd name="T83" fmla="*/ 1 h 997"/>
                    <a:gd name="T84" fmla="*/ 0 w 1479"/>
                    <a:gd name="T85" fmla="*/ 1 h 99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479"/>
                    <a:gd name="T130" fmla="*/ 0 h 997"/>
                    <a:gd name="T131" fmla="*/ 1479 w 1479"/>
                    <a:gd name="T132" fmla="*/ 997 h 99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479" h="997">
                      <a:moveTo>
                        <a:pt x="0" y="150"/>
                      </a:moveTo>
                      <a:lnTo>
                        <a:pt x="10" y="125"/>
                      </a:lnTo>
                      <a:lnTo>
                        <a:pt x="40" y="106"/>
                      </a:lnTo>
                      <a:lnTo>
                        <a:pt x="84" y="84"/>
                      </a:lnTo>
                      <a:lnTo>
                        <a:pt x="144" y="65"/>
                      </a:lnTo>
                      <a:lnTo>
                        <a:pt x="217" y="46"/>
                      </a:lnTo>
                      <a:lnTo>
                        <a:pt x="305" y="31"/>
                      </a:lnTo>
                      <a:lnTo>
                        <a:pt x="405" y="15"/>
                      </a:lnTo>
                      <a:lnTo>
                        <a:pt x="513" y="11"/>
                      </a:lnTo>
                      <a:lnTo>
                        <a:pt x="626" y="6"/>
                      </a:lnTo>
                      <a:lnTo>
                        <a:pt x="739" y="0"/>
                      </a:lnTo>
                      <a:lnTo>
                        <a:pt x="858" y="6"/>
                      </a:lnTo>
                      <a:lnTo>
                        <a:pt x="972" y="11"/>
                      </a:lnTo>
                      <a:lnTo>
                        <a:pt x="1074" y="15"/>
                      </a:lnTo>
                      <a:lnTo>
                        <a:pt x="1173" y="31"/>
                      </a:lnTo>
                      <a:lnTo>
                        <a:pt x="1262" y="46"/>
                      </a:lnTo>
                      <a:lnTo>
                        <a:pt x="1340" y="65"/>
                      </a:lnTo>
                      <a:lnTo>
                        <a:pt x="1400" y="84"/>
                      </a:lnTo>
                      <a:lnTo>
                        <a:pt x="1444" y="106"/>
                      </a:lnTo>
                      <a:lnTo>
                        <a:pt x="1469" y="125"/>
                      </a:lnTo>
                      <a:lnTo>
                        <a:pt x="1479" y="150"/>
                      </a:lnTo>
                      <a:lnTo>
                        <a:pt x="1479" y="847"/>
                      </a:lnTo>
                      <a:lnTo>
                        <a:pt x="1469" y="872"/>
                      </a:lnTo>
                      <a:lnTo>
                        <a:pt x="1444" y="891"/>
                      </a:lnTo>
                      <a:lnTo>
                        <a:pt x="1400" y="916"/>
                      </a:lnTo>
                      <a:lnTo>
                        <a:pt x="1340" y="935"/>
                      </a:lnTo>
                      <a:lnTo>
                        <a:pt x="1262" y="950"/>
                      </a:lnTo>
                      <a:lnTo>
                        <a:pt x="1173" y="966"/>
                      </a:lnTo>
                      <a:lnTo>
                        <a:pt x="1074" y="981"/>
                      </a:lnTo>
                      <a:lnTo>
                        <a:pt x="972" y="991"/>
                      </a:lnTo>
                      <a:lnTo>
                        <a:pt x="858" y="997"/>
                      </a:lnTo>
                      <a:lnTo>
                        <a:pt x="739" y="997"/>
                      </a:lnTo>
                      <a:lnTo>
                        <a:pt x="626" y="997"/>
                      </a:lnTo>
                      <a:lnTo>
                        <a:pt x="513" y="991"/>
                      </a:lnTo>
                      <a:lnTo>
                        <a:pt x="405" y="981"/>
                      </a:lnTo>
                      <a:lnTo>
                        <a:pt x="305" y="966"/>
                      </a:lnTo>
                      <a:lnTo>
                        <a:pt x="217" y="950"/>
                      </a:lnTo>
                      <a:lnTo>
                        <a:pt x="144" y="935"/>
                      </a:lnTo>
                      <a:lnTo>
                        <a:pt x="84" y="916"/>
                      </a:lnTo>
                      <a:lnTo>
                        <a:pt x="40" y="891"/>
                      </a:lnTo>
                      <a:lnTo>
                        <a:pt x="10" y="872"/>
                      </a:lnTo>
                      <a:lnTo>
                        <a:pt x="0" y="847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18" name="Freeform 123"/>
                <p:cNvSpPr>
                  <a:spLocks/>
                </p:cNvSpPr>
                <p:nvPr/>
              </p:nvSpPr>
              <p:spPr bwMode="auto">
                <a:xfrm>
                  <a:off x="3395" y="2026"/>
                  <a:ext cx="738" cy="75"/>
                </a:xfrm>
                <a:custGeom>
                  <a:avLst/>
                  <a:gdLst>
                    <a:gd name="T0" fmla="*/ 0 w 1479"/>
                    <a:gd name="T1" fmla="*/ 0 h 150"/>
                    <a:gd name="T2" fmla="*/ 0 w 1479"/>
                    <a:gd name="T3" fmla="*/ 1 h 150"/>
                    <a:gd name="T4" fmla="*/ 0 w 1479"/>
                    <a:gd name="T5" fmla="*/ 1 h 150"/>
                    <a:gd name="T6" fmla="*/ 0 w 1479"/>
                    <a:gd name="T7" fmla="*/ 1 h 150"/>
                    <a:gd name="T8" fmla="*/ 0 w 1479"/>
                    <a:gd name="T9" fmla="*/ 1 h 150"/>
                    <a:gd name="T10" fmla="*/ 0 w 1479"/>
                    <a:gd name="T11" fmla="*/ 1 h 150"/>
                    <a:gd name="T12" fmla="*/ 0 w 1479"/>
                    <a:gd name="T13" fmla="*/ 1 h 150"/>
                    <a:gd name="T14" fmla="*/ 0 w 1479"/>
                    <a:gd name="T15" fmla="*/ 1 h 150"/>
                    <a:gd name="T16" fmla="*/ 0 w 1479"/>
                    <a:gd name="T17" fmla="*/ 1 h 150"/>
                    <a:gd name="T18" fmla="*/ 0 w 1479"/>
                    <a:gd name="T19" fmla="*/ 1 h 150"/>
                    <a:gd name="T20" fmla="*/ 0 w 1479"/>
                    <a:gd name="T21" fmla="*/ 1 h 150"/>
                    <a:gd name="T22" fmla="*/ 0 w 1479"/>
                    <a:gd name="T23" fmla="*/ 1 h 150"/>
                    <a:gd name="T24" fmla="*/ 0 w 1479"/>
                    <a:gd name="T25" fmla="*/ 1 h 150"/>
                    <a:gd name="T26" fmla="*/ 0 w 1479"/>
                    <a:gd name="T27" fmla="*/ 1 h 150"/>
                    <a:gd name="T28" fmla="*/ 0 w 1479"/>
                    <a:gd name="T29" fmla="*/ 1 h 150"/>
                    <a:gd name="T30" fmla="*/ 0 w 1479"/>
                    <a:gd name="T31" fmla="*/ 1 h 150"/>
                    <a:gd name="T32" fmla="*/ 0 w 1479"/>
                    <a:gd name="T33" fmla="*/ 1 h 150"/>
                    <a:gd name="T34" fmla="*/ 0 w 1479"/>
                    <a:gd name="T35" fmla="*/ 1 h 150"/>
                    <a:gd name="T36" fmla="*/ 0 w 1479"/>
                    <a:gd name="T37" fmla="*/ 1 h 150"/>
                    <a:gd name="T38" fmla="*/ 0 w 1479"/>
                    <a:gd name="T39" fmla="*/ 1 h 150"/>
                    <a:gd name="T40" fmla="*/ 0 w 1479"/>
                    <a:gd name="T41" fmla="*/ 0 h 15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479"/>
                    <a:gd name="T64" fmla="*/ 0 h 150"/>
                    <a:gd name="T65" fmla="*/ 1479 w 1479"/>
                    <a:gd name="T66" fmla="*/ 150 h 15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479" h="150">
                      <a:moveTo>
                        <a:pt x="1479" y="0"/>
                      </a:moveTo>
                      <a:lnTo>
                        <a:pt x="1469" y="25"/>
                      </a:lnTo>
                      <a:lnTo>
                        <a:pt x="1444" y="45"/>
                      </a:lnTo>
                      <a:lnTo>
                        <a:pt x="1400" y="70"/>
                      </a:lnTo>
                      <a:lnTo>
                        <a:pt x="1340" y="91"/>
                      </a:lnTo>
                      <a:lnTo>
                        <a:pt x="1262" y="104"/>
                      </a:lnTo>
                      <a:lnTo>
                        <a:pt x="1173" y="120"/>
                      </a:lnTo>
                      <a:lnTo>
                        <a:pt x="1074" y="135"/>
                      </a:lnTo>
                      <a:lnTo>
                        <a:pt x="972" y="145"/>
                      </a:lnTo>
                      <a:lnTo>
                        <a:pt x="858" y="150"/>
                      </a:lnTo>
                      <a:lnTo>
                        <a:pt x="739" y="150"/>
                      </a:lnTo>
                      <a:lnTo>
                        <a:pt x="626" y="150"/>
                      </a:lnTo>
                      <a:lnTo>
                        <a:pt x="513" y="145"/>
                      </a:lnTo>
                      <a:lnTo>
                        <a:pt x="405" y="135"/>
                      </a:lnTo>
                      <a:lnTo>
                        <a:pt x="305" y="120"/>
                      </a:lnTo>
                      <a:lnTo>
                        <a:pt x="217" y="104"/>
                      </a:lnTo>
                      <a:lnTo>
                        <a:pt x="144" y="91"/>
                      </a:lnTo>
                      <a:lnTo>
                        <a:pt x="84" y="70"/>
                      </a:lnTo>
                      <a:lnTo>
                        <a:pt x="40" y="45"/>
                      </a:lnTo>
                      <a:lnTo>
                        <a:pt x="10" y="2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812" name="Line 168"/>
            <p:cNvSpPr>
              <a:spLocks noChangeShapeType="1"/>
            </p:cNvSpPr>
            <p:nvPr/>
          </p:nvSpPr>
          <p:spPr bwMode="auto">
            <a:xfrm>
              <a:off x="839" y="1979"/>
              <a:ext cx="68" cy="270"/>
            </a:xfrm>
            <a:prstGeom prst="line">
              <a:avLst/>
            </a:prstGeom>
            <a:noFill/>
            <a:ln w="12700">
              <a:solidFill>
                <a:srgbClr val="23232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813" name="Rectangle 179"/>
            <p:cNvSpPr>
              <a:spLocks noChangeArrowheads="1"/>
            </p:cNvSpPr>
            <p:nvPr/>
          </p:nvSpPr>
          <p:spPr bwMode="auto">
            <a:xfrm>
              <a:off x="340" y="2296"/>
              <a:ext cx="67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900" b="1" dirty="0"/>
                <a:t>BAZA</a:t>
              </a:r>
            </a:p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900" b="1" dirty="0"/>
                <a:t>PODATAKA</a:t>
              </a:r>
              <a:endParaRPr lang="hr-H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3814" name="Line 184"/>
            <p:cNvSpPr>
              <a:spLocks noChangeShapeType="1"/>
            </p:cNvSpPr>
            <p:nvPr/>
          </p:nvSpPr>
          <p:spPr bwMode="auto">
            <a:xfrm flipV="1">
              <a:off x="884" y="2704"/>
              <a:ext cx="96" cy="192"/>
            </a:xfrm>
            <a:prstGeom prst="line">
              <a:avLst/>
            </a:prstGeom>
            <a:noFill/>
            <a:ln w="12700">
              <a:solidFill>
                <a:srgbClr val="23232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193"/>
          <p:cNvGrpSpPr>
            <a:grpSpLocks/>
          </p:cNvGrpSpPr>
          <p:nvPr/>
        </p:nvGrpSpPr>
        <p:grpSpPr bwMode="auto">
          <a:xfrm>
            <a:off x="323528" y="1484784"/>
            <a:ext cx="5402263" cy="2160589"/>
            <a:chOff x="141" y="1207"/>
            <a:chExt cx="3403" cy="1361"/>
          </a:xfrm>
        </p:grpSpPr>
        <p:pic>
          <p:nvPicPr>
            <p:cNvPr id="33802" name="Picture 15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207"/>
              <a:ext cx="471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3" name="Line 173"/>
            <p:cNvSpPr>
              <a:spLocks noChangeShapeType="1"/>
            </p:cNvSpPr>
            <p:nvPr/>
          </p:nvSpPr>
          <p:spPr bwMode="auto">
            <a:xfrm>
              <a:off x="822" y="1797"/>
              <a:ext cx="2722" cy="771"/>
            </a:xfrm>
            <a:prstGeom prst="line">
              <a:avLst/>
            </a:prstGeom>
            <a:noFill/>
            <a:ln w="12700">
              <a:solidFill>
                <a:srgbClr val="23232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804" name="Rectangle 175"/>
            <p:cNvSpPr>
              <a:spLocks noChangeArrowheads="1"/>
            </p:cNvSpPr>
            <p:nvPr/>
          </p:nvSpPr>
          <p:spPr bwMode="auto">
            <a:xfrm>
              <a:off x="2160" y="2016"/>
              <a:ext cx="81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1200" b="1"/>
                <a:t>RUČNI UNOS</a:t>
              </a:r>
              <a:endParaRPr lang="hr-HR" sz="1200" b="1">
                <a:solidFill>
                  <a:schemeClr val="bg1"/>
                </a:solidFill>
              </a:endParaRPr>
            </a:p>
          </p:txBody>
        </p:sp>
        <p:sp>
          <p:nvSpPr>
            <p:cNvPr id="33805" name="Rectangle 182"/>
            <p:cNvSpPr>
              <a:spLocks noChangeArrowheads="1"/>
            </p:cNvSpPr>
            <p:nvPr/>
          </p:nvSpPr>
          <p:spPr bwMode="auto">
            <a:xfrm>
              <a:off x="1383" y="1344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900" b="1" dirty="0"/>
                <a:t>WEB</a:t>
              </a:r>
            </a:p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900" b="1" dirty="0"/>
                <a:t>BROWSER</a:t>
              </a:r>
              <a:endParaRPr lang="hr-HR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3806" name="Rectangle 192"/>
            <p:cNvSpPr>
              <a:spLocks noChangeArrowheads="1"/>
            </p:cNvSpPr>
            <p:nvPr/>
          </p:nvSpPr>
          <p:spPr bwMode="auto">
            <a:xfrm>
              <a:off x="141" y="1207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1200" b="1" dirty="0"/>
                <a:t>UNOS</a:t>
              </a:r>
            </a:p>
            <a:p>
              <a:pPr marL="342900" indent="-342900">
                <a:spcBef>
                  <a:spcPct val="20000"/>
                </a:spcBef>
                <a:buClr>
                  <a:srgbClr val="232323"/>
                </a:buClr>
                <a:buFont typeface="Monotype Sorts" charset="0"/>
                <a:buNone/>
              </a:pPr>
              <a:r>
                <a:rPr lang="hr-HR" sz="1200" b="1" dirty="0"/>
                <a:t>PODATAKA</a:t>
              </a:r>
              <a:endParaRPr lang="hr-HR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5696" y="2996952"/>
            <a:ext cx="1296144" cy="7544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7704" y="263691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400" b="1" dirty="0" smtClean="0"/>
              <a:t>KAMP</a:t>
            </a:r>
            <a:endParaRPr lang="en-US" sz="2400" b="1" dirty="0"/>
          </a:p>
        </p:txBody>
      </p:sp>
      <p:pic>
        <p:nvPicPr>
          <p:cNvPr id="156" name="Picture 155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1296144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090809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24" y="339305"/>
            <a:ext cx="822960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hr-HR" sz="4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Ulaz u softver: </a:t>
            </a:r>
            <a:br>
              <a:rPr lang="hr-HR" sz="4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hr-HR" sz="4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       </a:t>
            </a:r>
            <a:r>
              <a:rPr lang="hr-HR" sz="3600" b="1" u="sng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http</a:t>
            </a:r>
            <a:r>
              <a:rPr lang="hr-HR" sz="3600" b="1" u="sng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://www.hotel-benchmarking.com/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31404" r="76972" b="41161"/>
          <a:stretch/>
        </p:blipFill>
        <p:spPr bwMode="auto">
          <a:xfrm>
            <a:off x="3203848" y="5819403"/>
            <a:ext cx="864096" cy="6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6" y="1858438"/>
            <a:ext cx="8390846" cy="461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7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Klikom na </a:t>
            </a:r>
            <a:r>
              <a:rPr lang="hr-HR" sz="36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Benchmarking</a:t>
            </a:r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Kampova</a:t>
            </a:r>
            <a:b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otvaraju se preglednici:</a:t>
            </a:r>
            <a:endParaRPr lang="hr-HR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31404" r="76972" b="44009"/>
          <a:stretch/>
        </p:blipFill>
        <p:spPr bwMode="auto">
          <a:xfrm rot="3074424">
            <a:off x="2647431" y="2811612"/>
            <a:ext cx="1207986" cy="81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2295524"/>
            <a:ext cx="2361608" cy="300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2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PREGLED PODATAKA: </a:t>
            </a:r>
            <a:r>
              <a:rPr lang="hr-HR" sz="36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Logiranje</a:t>
            </a:r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: </a:t>
            </a:r>
            <a:b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upis korisničkog imena i lozinke</a:t>
            </a:r>
            <a:endParaRPr lang="hr-HR" sz="3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252" y="2204864"/>
            <a:ext cx="4324995" cy="32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" y="151888"/>
            <a:ext cx="9923294" cy="67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865882"/>
            <a:ext cx="8804026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943349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386104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Cambria" panose="02040503050406030204" pitchFamily="18" charset="0"/>
              </a:rPr>
              <a:t>Godina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99681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Cambria" panose="02040503050406030204" pitchFamily="18" charset="0"/>
              </a:rPr>
              <a:t>Mjesec</a:t>
            </a:r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9119" y="3879959"/>
            <a:ext cx="285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latin typeface="Cambria" panose="02040503050406030204" pitchFamily="18" charset="0"/>
              </a:rPr>
              <a:t>Zadovoljstvo gostiju period</a:t>
            </a:r>
            <a:endParaRPr lang="hr-HR" dirty="0">
              <a:latin typeface="Cambria" panose="020405030504060302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80" y="4578042"/>
            <a:ext cx="1228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30" y="1116390"/>
            <a:ext cx="12096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11682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08720"/>
            <a:ext cx="910079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896448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4"/>
            <a:ext cx="79208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a-IN" sz="3200" dirty="0" smtClean="0">
                <a:solidFill>
                  <a:srgbClr val="008000"/>
                </a:solidFill>
              </a:rPr>
              <a:t>ZADOVOLJSTVO GOSTIJU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2847" r="1174" b="20850"/>
          <a:stretch/>
        </p:blipFill>
        <p:spPr bwMode="auto">
          <a:xfrm>
            <a:off x="-252536" y="1412776"/>
            <a:ext cx="9704189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85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19574" r="1422" b="16027"/>
          <a:stretch/>
        </p:blipFill>
        <p:spPr bwMode="auto">
          <a:xfrm>
            <a:off x="-57150" y="1124745"/>
            <a:ext cx="9258300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79208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a-IN" sz="3200" dirty="0" smtClean="0">
                <a:solidFill>
                  <a:srgbClr val="008000"/>
                </a:solidFill>
              </a:rPr>
              <a:t>ZADOVOLJSTVO GOSTIJU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9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042" y="20805"/>
            <a:ext cx="8352928" cy="1143000"/>
          </a:xfrm>
        </p:spPr>
        <p:txBody>
          <a:bodyPr/>
          <a:lstStyle/>
          <a:p>
            <a:pPr marL="0" indent="0">
              <a:buNone/>
            </a:pPr>
            <a:r>
              <a:rPr lang="ta-IN" sz="3600" dirty="0" smtClean="0">
                <a:solidFill>
                  <a:srgbClr val="008000"/>
                </a:solidFill>
              </a:rPr>
              <a:t>ISKORIŠTENOST KAPACITETA</a:t>
            </a:r>
            <a:r>
              <a:rPr lang="hr-HR" sz="3200" dirty="0" smtClean="0">
                <a:solidFill>
                  <a:srgbClr val="008000"/>
                </a:solidFill>
              </a:rPr>
              <a:t/>
            </a:r>
            <a:br>
              <a:rPr lang="hr-HR" sz="3200" dirty="0" smtClean="0">
                <a:solidFill>
                  <a:srgbClr val="008000"/>
                </a:solidFill>
              </a:rPr>
            </a:br>
            <a:r>
              <a:rPr lang="hr-HR" sz="2800" i="1" dirty="0" smtClean="0">
                <a:solidFill>
                  <a:srgbClr val="008000"/>
                </a:solidFill>
              </a:rPr>
              <a:t>prodani / raspoloživi kapaciteti</a:t>
            </a:r>
            <a:endParaRPr lang="en-US" sz="2800" i="1" dirty="0">
              <a:solidFill>
                <a:srgbClr val="008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883922"/>
              </p:ext>
            </p:extLst>
          </p:nvPr>
        </p:nvGraphicFramePr>
        <p:xfrm>
          <a:off x="169862" y="1098417"/>
          <a:ext cx="8777287" cy="624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Document" r:id="rId3" imgW="6311900" imgH="4368800" progId="Word.Document.12">
                  <p:embed/>
                </p:oleObj>
              </mc:Choice>
              <mc:Fallback>
                <p:oleObj name="Document" r:id="rId3" imgW="6311900" imgH="436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62" y="1098417"/>
                        <a:ext cx="8777287" cy="624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9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464792"/>
              </p:ext>
            </p:extLst>
          </p:nvPr>
        </p:nvGraphicFramePr>
        <p:xfrm>
          <a:off x="138648" y="0"/>
          <a:ext cx="8897848" cy="13775436"/>
        </p:xfrm>
        <a:graphic>
          <a:graphicData uri="http://schemas.openxmlformats.org/drawingml/2006/table">
            <a:tbl>
              <a:tblPr firstRow="1" firstCol="1" bandRow="1"/>
              <a:tblGrid>
                <a:gridCol w="550240"/>
                <a:gridCol w="109711"/>
                <a:gridCol w="389025"/>
                <a:gridCol w="504056"/>
                <a:gridCol w="720080"/>
                <a:gridCol w="576064"/>
                <a:gridCol w="576064"/>
                <a:gridCol w="648072"/>
                <a:gridCol w="792088"/>
                <a:gridCol w="576064"/>
                <a:gridCol w="720080"/>
                <a:gridCol w="648072"/>
                <a:gridCol w="792088"/>
                <a:gridCol w="576064"/>
                <a:gridCol w="720080"/>
              </a:tblGrid>
              <a:tr h="730432">
                <a:tc rowSpan="2"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MJESEC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vert="vert27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UZORAK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vert="vert27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STUPANJ ISKORIŠTENJA RADNOG KAPACITETA (%)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PROSJEČNA CIJENA SMJEŠTAJA                               (ADR) - kn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PRIHOD PO RASPOLOŽIVOJ        JEDINICI (</a:t>
                      </a:r>
                      <a:r>
                        <a:rPr lang="hr-HR" sz="1400" b="1" dirty="0" err="1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RevPAR</a:t>
                      </a:r>
                      <a:r>
                        <a:rPr lang="hr-HR" sz="14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) - kn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PRIHOD PO NOĆENJU - kn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FAKTOR DVOSTRUKE ZAUZETOSTI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DUŽINA BORAVKA (dani)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05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Vl</a:t>
                      </a:r>
                      <a:r>
                        <a:rPr lang="en-US" sz="14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vrije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prosjek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Vl</a:t>
                      </a:r>
                      <a:r>
                        <a:rPr lang="en-US" sz="14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vrijed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prosjek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Vl</a:t>
                      </a:r>
                      <a:r>
                        <a:rPr lang="en-US" sz="14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vrijed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prosjek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Vl</a:t>
                      </a:r>
                      <a:r>
                        <a:rPr lang="en-US" sz="14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vrijed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prosjek</a:t>
                      </a:r>
                      <a:endParaRPr lang="en-US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Vl</a:t>
                      </a:r>
                      <a:r>
                        <a:rPr lang="en-US" sz="14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vrijed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prosjek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Vl</a:t>
                      </a:r>
                      <a:r>
                        <a:rPr lang="en-US" sz="140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vrijed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prosjek</a:t>
                      </a:r>
                      <a:endParaRPr lang="en-US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82610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4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5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6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4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7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4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8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9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10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2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610">
                <a:tc gridSpan="2">
                  <a:txBody>
                    <a:bodyPr/>
                    <a:lstStyle/>
                    <a:p>
                      <a:pPr marR="36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mbria" charset="0"/>
                          <a:ea typeface="Calibri" charset="0"/>
                          <a:cs typeface="Times New Roman" charset="0"/>
                        </a:rPr>
                        <a:t>4 - 10</a:t>
                      </a:r>
                      <a:endParaRPr lang="en-US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KAMP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SO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182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SJ</a:t>
                      </a:r>
                      <a:endParaRPr lang="en-US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effectLst/>
                          <a:latin typeface="Cambria" charset="0"/>
                          <a:ea typeface="Calibri" charset="0"/>
                          <a:cs typeface="Arial" charset="0"/>
                        </a:rPr>
                        <a:t>3</a:t>
                      </a:r>
                      <a:endParaRPr lang="en-US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>
                      <a:noFill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50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US" sz="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0231" marR="40231" marT="0" marB="0" anchor="ctr">
                    <a:lnL w="1270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B00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3B0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63889" y="660372"/>
            <a:ext cx="13559416" cy="84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4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468040"/>
              </p:ext>
            </p:extLst>
          </p:nvPr>
        </p:nvGraphicFramePr>
        <p:xfrm>
          <a:off x="467544" y="188640"/>
          <a:ext cx="8280919" cy="6612214"/>
        </p:xfrm>
        <a:graphic>
          <a:graphicData uri="http://schemas.openxmlformats.org/drawingml/2006/table">
            <a:tbl>
              <a:tblPr firstRow="1" firstCol="1" bandRow="1"/>
              <a:tblGrid>
                <a:gridCol w="2256557"/>
                <a:gridCol w="1827166"/>
                <a:gridCol w="2011559"/>
                <a:gridCol w="2185637"/>
              </a:tblGrid>
              <a:tr h="70809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800" b="1" dirty="0">
                          <a:solidFill>
                            <a:srgbClr val="00B050"/>
                          </a:solidFill>
                          <a:effectLst/>
                          <a:latin typeface="Cambria"/>
                          <a:ea typeface="Calibri"/>
                          <a:cs typeface="Arial"/>
                        </a:rPr>
                        <a:t>Prosječna iskorištenost radnog kapaciteta po mjesecima 2015 (%)</a:t>
                      </a:r>
                      <a:endParaRPr lang="hr-HR" sz="28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9391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Mjeseci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052" marR="62052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Ukupno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Kamp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             (Mobilne kućice)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SJ                       (Parcele i                     kamp mjesta)</a:t>
                      </a:r>
                      <a:endParaRPr lang="hr-H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434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4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4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4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20,7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16,3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20,1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4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37,0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29,2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36,8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4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55,7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53,6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55,1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4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75,2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81,3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74,4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34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84,6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87,6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84,0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4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52,5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52,5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51,4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4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17,4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12,9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17,7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4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40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– 12 / 2015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49,0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49,6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48,4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52" marR="62052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5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21637787"/>
              </p:ext>
            </p:extLst>
          </p:nvPr>
        </p:nvGraphicFramePr>
        <p:xfrm>
          <a:off x="0" y="0"/>
          <a:ext cx="903649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718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080120"/>
          </a:xfrm>
        </p:spPr>
        <p:txBody>
          <a:bodyPr/>
          <a:lstStyle/>
          <a:p>
            <a:pPr marL="0" indent="0">
              <a:buNone/>
            </a:pPr>
            <a:r>
              <a:rPr lang="hr-HR" sz="3200" dirty="0">
                <a:solidFill>
                  <a:srgbClr val="008000"/>
                </a:solidFill>
                <a:effectLst/>
              </a:rPr>
              <a:t>PROSJEČNA CIJENA </a:t>
            </a:r>
            <a:r>
              <a:rPr lang="hr-HR" sz="3200" dirty="0" smtClean="0">
                <a:solidFill>
                  <a:srgbClr val="008000"/>
                </a:solidFill>
                <a:effectLst/>
              </a:rPr>
              <a:t>SMJEŠTAJA</a:t>
            </a:r>
            <a:br>
              <a:rPr lang="hr-HR" sz="3200" dirty="0" smtClean="0">
                <a:solidFill>
                  <a:srgbClr val="008000"/>
                </a:solidFill>
                <a:effectLst/>
              </a:rPr>
            </a:br>
            <a:r>
              <a:rPr lang="hr-HR" sz="3200" dirty="0" smtClean="0">
                <a:solidFill>
                  <a:srgbClr val="008000"/>
                </a:solidFill>
                <a:effectLst/>
              </a:rPr>
              <a:t>prihodi smještaja / prodani kapacitet</a:t>
            </a:r>
            <a:r>
              <a:rPr lang="en-US" sz="3200" dirty="0" smtClean="0">
                <a:solidFill>
                  <a:srgbClr val="008000"/>
                </a:solidFill>
                <a:effectLst/>
              </a:rPr>
              <a:t> </a:t>
            </a:r>
            <a:endParaRPr lang="en-US" sz="3200" dirty="0">
              <a:solidFill>
                <a:srgbClr val="008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951487"/>
              </p:ext>
            </p:extLst>
          </p:nvPr>
        </p:nvGraphicFramePr>
        <p:xfrm>
          <a:off x="261938" y="1270000"/>
          <a:ext cx="8650287" cy="572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Document" r:id="rId3" imgW="6438900" imgH="4241800" progId="Word.Document.12">
                  <p:embed/>
                </p:oleObj>
              </mc:Choice>
              <mc:Fallback>
                <p:oleObj name="Document" r:id="rId3" imgW="6438900" imgH="424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38" y="1270000"/>
                        <a:ext cx="8650287" cy="572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17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7" y="116632"/>
            <a:ext cx="8424936" cy="1143000"/>
          </a:xfrm>
        </p:spPr>
        <p:txBody>
          <a:bodyPr/>
          <a:lstStyle/>
          <a:p>
            <a:pPr marL="0" indent="0">
              <a:buNone/>
            </a:pPr>
            <a:r>
              <a:rPr lang="hr-HR" sz="3600" dirty="0">
                <a:solidFill>
                  <a:srgbClr val="008000"/>
                </a:solidFill>
                <a:effectLst/>
              </a:rPr>
              <a:t>PROSJEČNA CIJENA </a:t>
            </a:r>
            <a:r>
              <a:rPr lang="hr-HR" sz="3600" dirty="0" smtClean="0">
                <a:solidFill>
                  <a:srgbClr val="008000"/>
                </a:solidFill>
                <a:effectLst/>
              </a:rPr>
              <a:t>SMJEŠTAJA</a:t>
            </a:r>
            <a:r>
              <a:rPr lang="ta-IN" sz="3600" dirty="0" smtClean="0">
                <a:solidFill>
                  <a:srgbClr val="008000"/>
                </a:solidFill>
                <a:effectLst/>
              </a:rPr>
              <a:t> PO MJESECIMA</a:t>
            </a:r>
            <a:r>
              <a:rPr lang="en-US" sz="3600" dirty="0" smtClean="0">
                <a:solidFill>
                  <a:srgbClr val="008000"/>
                </a:solidFill>
                <a:effectLst/>
              </a:rPr>
              <a:t> </a:t>
            </a:r>
            <a:endParaRPr lang="en-US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64139"/>
              </p:ext>
            </p:extLst>
          </p:nvPr>
        </p:nvGraphicFramePr>
        <p:xfrm>
          <a:off x="323527" y="1313402"/>
          <a:ext cx="8568953" cy="5560346"/>
        </p:xfrm>
        <a:graphic>
          <a:graphicData uri="http://schemas.openxmlformats.org/drawingml/2006/table">
            <a:tbl>
              <a:tblPr firstRow="1" firstCol="1" bandRow="1"/>
              <a:tblGrid>
                <a:gridCol w="2335047"/>
                <a:gridCol w="1890719"/>
                <a:gridCol w="2081527"/>
                <a:gridCol w="2261660"/>
              </a:tblGrid>
              <a:tr h="785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Mjeseci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Ukupno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Kamp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             (Mobilne kućice)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SJ                       (Parcele i                     kamp mjesta)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183,0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345,9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145,5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156,0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453,4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123,5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186,1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546,4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143,3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278,1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760,7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216,0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280,0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782,9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214,1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97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173,9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454,5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134,5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166,2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99,6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121</a:t>
                      </a: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,3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478">
                <a:tc>
                  <a:txBody>
                    <a:bodyPr/>
                    <a:lstStyle/>
                    <a:p>
                      <a:pPr marR="32385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 – 12 / 2015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224,2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624,4</a:t>
                      </a:r>
                      <a:endParaRPr lang="hr-H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172,7</a:t>
                      </a:r>
                      <a:endParaRPr lang="hr-H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9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496944" cy="1512168"/>
          </a:xfrm>
        </p:spPr>
        <p:txBody>
          <a:bodyPr/>
          <a:lstStyle/>
          <a:p>
            <a:pPr marL="0" indent="0">
              <a:buNone/>
            </a:pPr>
            <a:r>
              <a:rPr lang="hr-HR" sz="4800" dirty="0">
                <a:solidFill>
                  <a:srgbClr val="008000"/>
                </a:solidFill>
                <a:effectLst/>
              </a:rPr>
              <a:t>PROSJEČNA CIJENA SMJEŠTAJA</a:t>
            </a:r>
            <a:r>
              <a:rPr lang="ta-IN" sz="4800" dirty="0">
                <a:solidFill>
                  <a:srgbClr val="008000"/>
                </a:solidFill>
                <a:effectLst/>
              </a:rPr>
              <a:t> 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8936316"/>
              </p:ext>
            </p:extLst>
          </p:nvPr>
        </p:nvGraphicFramePr>
        <p:xfrm>
          <a:off x="0" y="548680"/>
          <a:ext cx="9144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719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011" y="116631"/>
            <a:ext cx="8964488" cy="1512169"/>
          </a:xfrm>
        </p:spPr>
        <p:txBody>
          <a:bodyPr/>
          <a:lstStyle/>
          <a:p>
            <a:pPr marL="0" indent="0">
              <a:buNone/>
            </a:pPr>
            <a:r>
              <a:rPr lang="hr-HR" sz="3200" dirty="0" smtClean="0">
                <a:solidFill>
                  <a:srgbClr val="008000"/>
                </a:solidFill>
                <a:effectLst/>
              </a:rPr>
              <a:t>PRIHOD </a:t>
            </a:r>
            <a:r>
              <a:rPr lang="hr-HR" sz="3200" dirty="0">
                <a:solidFill>
                  <a:srgbClr val="008000"/>
                </a:solidFill>
                <a:effectLst/>
              </a:rPr>
              <a:t>PO RASPOLOŽIVOJ SMJEŠTAJNOJ JEDINICI / SMJEŠTAJNOM </a:t>
            </a:r>
            <a:r>
              <a:rPr lang="hr-HR" sz="3200" dirty="0" smtClean="0">
                <a:solidFill>
                  <a:srgbClr val="008000"/>
                </a:solidFill>
                <a:effectLst/>
              </a:rPr>
              <a:t>OBJEKTU</a:t>
            </a:r>
            <a:r>
              <a:rPr lang="ta-IN" sz="3200" dirty="0" smtClean="0">
                <a:solidFill>
                  <a:srgbClr val="008000"/>
                </a:solidFill>
                <a:effectLst/>
              </a:rPr>
              <a:t> – </a:t>
            </a:r>
            <a:r>
              <a:rPr lang="ta-IN" sz="3200" dirty="0" err="1" smtClean="0">
                <a:solidFill>
                  <a:srgbClr val="008000"/>
                </a:solidFill>
                <a:effectLst/>
              </a:rPr>
              <a:t>RevPAR</a:t>
            </a:r>
            <a:r>
              <a:rPr lang="hr-HR" sz="3200" dirty="0" smtClean="0">
                <a:solidFill>
                  <a:srgbClr val="008000"/>
                </a:solidFill>
                <a:effectLst/>
              </a:rPr>
              <a:t/>
            </a:r>
            <a:br>
              <a:rPr lang="hr-HR" sz="3200" dirty="0" smtClean="0">
                <a:solidFill>
                  <a:srgbClr val="008000"/>
                </a:solidFill>
                <a:effectLst/>
              </a:rPr>
            </a:br>
            <a:r>
              <a:rPr lang="hr-HR" sz="2800" i="1" dirty="0" smtClean="0">
                <a:solidFill>
                  <a:srgbClr val="008000"/>
                </a:solidFill>
                <a:effectLst/>
              </a:rPr>
              <a:t>prihod smještaja / raspoloživi kapacitet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615218"/>
              </p:ext>
            </p:extLst>
          </p:nvPr>
        </p:nvGraphicFramePr>
        <p:xfrm>
          <a:off x="95250" y="1804988"/>
          <a:ext cx="894080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Document" r:id="rId3" imgW="6311900" imgH="3924300" progId="Word.Document.12">
                  <p:embed/>
                </p:oleObj>
              </mc:Choice>
              <mc:Fallback>
                <p:oleObj name="Document" r:id="rId3" imgW="6311900" imgH="392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0" y="1804988"/>
                        <a:ext cx="8940800" cy="519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03741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3069</TotalTime>
  <Words>725</Words>
  <Application>Microsoft Macintosh PowerPoint</Application>
  <PresentationFormat>On-screen Show (4:3)</PresentationFormat>
  <Paragraphs>858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Cambria</vt:lpstr>
      <vt:lpstr>Georgia</vt:lpstr>
      <vt:lpstr>Latha</vt:lpstr>
      <vt:lpstr>Monotype Sorts</vt:lpstr>
      <vt:lpstr>ＭＳ Ｐゴシック</vt:lpstr>
      <vt:lpstr>Times New Roman</vt:lpstr>
      <vt:lpstr>Trebuchet MS</vt:lpstr>
      <vt:lpstr>Slipstream</vt:lpstr>
      <vt:lpstr>Document</vt:lpstr>
      <vt:lpstr>Clip</vt:lpstr>
      <vt:lpstr>CorelDRAW</vt:lpstr>
      <vt:lpstr>REZULTATI ZA  SIJEČANJ – PROSINAC 2015     Opatija, 18.03.2016.</vt:lpstr>
      <vt:lpstr>STRUKTURA UZORKA</vt:lpstr>
      <vt:lpstr>ISKORIŠTENOST KAPACITETA prodani / raspoloživi kapaciteti</vt:lpstr>
      <vt:lpstr>PowerPoint Presentation</vt:lpstr>
      <vt:lpstr>PowerPoint Presentation</vt:lpstr>
      <vt:lpstr>PROSJEČNA CIJENA SMJEŠTAJA prihodi smještaja / prodani kapacitet </vt:lpstr>
      <vt:lpstr>PROSJEČNA CIJENA SMJEŠTAJA PO MJESECIMA </vt:lpstr>
      <vt:lpstr>PROSJEČNA CIJENA SMJEŠTAJA </vt:lpstr>
      <vt:lpstr>PRIHOD PO RASPOLOŽIVOJ SMJEŠTAJNOJ JEDINICI / SMJEŠTAJNOM OBJEKTU – RevPAR prihod smještaja / raspoloživi kapacitet </vt:lpstr>
      <vt:lpstr>PRIHOD PO RASPOLOŽIVOJ SMJEŠTAJNOJ JEDINICI / SMJEŠTAJNOM OBJEKTU - RevPAR </vt:lpstr>
      <vt:lpstr>PRIHOD PO RASPOLOŽIVOJ SMJEŠTAJNOJ JEDINICI / SMJEŠTAJNOM OBJEKTU - RevPAR </vt:lpstr>
      <vt:lpstr>GODIŠNJI RevPAR godišnji prihod smještaja / dnevni raspoloživi kapacitet</vt:lpstr>
      <vt:lpstr>PRIHOD PO NOĆENJU  prihod smještaja / broj noćenja</vt:lpstr>
      <vt:lpstr>PRIHOD PO NOĆENJU</vt:lpstr>
      <vt:lpstr>PowerPoint Presentation</vt:lpstr>
      <vt:lpstr>FAKTOR VIŠESTRUKE ZAUZETOST  </vt:lpstr>
      <vt:lpstr>FVZ PO MJESECIMA</vt:lpstr>
      <vt:lpstr>PROSJEČNA DUŽINA BORAVKA</vt:lpstr>
      <vt:lpstr>PDB PO MJESECIMA</vt:lpstr>
      <vt:lpstr>PRIPREMA I DOSTAVA PODATAKA</vt:lpstr>
      <vt:lpstr>Ulaz u softver:         http://www.hotel-benchmarking.com/</vt:lpstr>
      <vt:lpstr>Klikom na Benchmarking Kampova  otvaraju se preglednici:</vt:lpstr>
      <vt:lpstr>PREGLED PODATAKA: Logiranje:  upis korisničkog imena i lozinke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MARINA</dc:title>
  <dc:creator>Dubravka</dc:creator>
  <cp:lastModifiedBy>Sandra Janković</cp:lastModifiedBy>
  <cp:revision>88</cp:revision>
  <dcterms:created xsi:type="dcterms:W3CDTF">2015-09-30T10:58:25Z</dcterms:created>
  <dcterms:modified xsi:type="dcterms:W3CDTF">2016-03-18T10:48:22Z</dcterms:modified>
</cp:coreProperties>
</file>